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52" autoAdjust="0"/>
    <p:restoredTop sz="94920" autoAdjust="0"/>
  </p:normalViewPr>
  <p:slideViewPr>
    <p:cSldViewPr snapToGrid="0" snapToObjects="1">
      <p:cViewPr>
        <p:scale>
          <a:sx n="56" d="100"/>
          <a:sy n="56" d="100"/>
        </p:scale>
        <p:origin x="1704" y="422"/>
      </p:cViewPr>
      <p:guideLst>
        <p:guide orient="horz" pos="2160"/>
        <p:guide pos="3840"/>
      </p:guideLst>
    </p:cSldViewPr>
  </p:slideViewPr>
  <p:outlineViewPr>
    <p:cViewPr>
      <p:scale>
        <a:sx n="25" d="100"/>
        <a:sy n="25" d="100"/>
      </p:scale>
      <p:origin x="0" y="-2336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kennedybda/Coursera_Capstone/blob/main/03_SpaceX_Data_Wrangling-SK.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kennedybda/Coursera_Capstone/blob/main/05_SpaceX_EDA_Data_Visualization-SK.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kennedybda/Coursera_Capstone/blob/main/04_SpaceX_EDA_SQL-SK.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kennedybda/Coursera_Capstone/blob/main/06_SpaceX_Interactive_Visual_Analytics_Folium-SK.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kennedybda/Coursera_Capstone/blob/main/07_SpaceX_Interactive_Visual_Analytics_Plotly-SK.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kennedybda/Coursera_Capstone/blob/main/08_SpaceX_Predictive_Analytics.ipynb-SK.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kennedybda/Coursera_Capstone/blob/main/01_SpaceX_Data_Collection_API-SK.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kennedybda/Coursera_Capstone/blob/main/02_SpaceX_Web_Scraping-SK.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Scott Kennedy</a:t>
            </a:r>
          </a:p>
          <a:p>
            <a:r>
              <a:rPr lang="en-US" dirty="0">
                <a:solidFill>
                  <a:schemeClr val="bg2"/>
                </a:solidFill>
                <a:latin typeface="Abadi" panose="020B0604020104020204" pitchFamily="34" charset="0"/>
                <a:ea typeface="SF Pro" pitchFamily="2" charset="0"/>
                <a:cs typeface="SF Pro" pitchFamily="2" charset="0"/>
              </a:rPr>
              <a:t>12 January 2024</a:t>
            </a:r>
          </a:p>
        </p:txBody>
      </p:sp>
      <p:pic>
        <p:nvPicPr>
          <p:cNvPr id="2" name="Picture 2">
            <a:extLst>
              <a:ext uri="{FF2B5EF4-FFF2-40B4-BE49-F238E27FC236}">
                <a16:creationId xmlns:a16="http://schemas.microsoft.com/office/drawing/2014/main" id="{4F94DBE5-2DCC-401E-95AA-12E04A97FBA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56457-6F74-18F3-0A17-9A1D9B759733}"/>
              </a:ext>
            </a:extLst>
          </p:cNvPr>
          <p:cNvSpPr txBox="1">
            <a:spLocks noGrp="1"/>
          </p:cNvSpPr>
          <p:nvPr>
            <p:ph type="title" idx="4294967295"/>
          </p:nvPr>
        </p:nvSpPr>
        <p:spPr>
          <a:xfrm>
            <a:off x="770011" y="538650"/>
            <a:ext cx="10515600" cy="549049"/>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Data Wrangling</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a typeface="IBM Plex Mono SemiBold" panose="020B0709050203000203" pitchFamily="49" charset="0"/>
              <a:cs typeface="IBM Plex Mono SemiBold" panose="020B0709050203000203" pitchFamily="49" charset="0"/>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84430"/>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Explore data and determine data labels</a:t>
            </a:r>
          </a:p>
          <a:p>
            <a:r>
              <a:rPr lang="en-US" sz="2200" dirty="0">
                <a:solidFill>
                  <a:schemeClr val="accent3">
                    <a:lumMod val="25000"/>
                  </a:schemeClr>
                </a:solidFill>
                <a:latin typeface="Abadi" panose="020B0604020104020204" pitchFamily="34" charset="0"/>
              </a:rPr>
              <a:t>Calculate:</a:t>
            </a:r>
          </a:p>
          <a:p>
            <a:pPr lvl="1"/>
            <a:r>
              <a:rPr lang="en-US" sz="1800" dirty="0">
                <a:solidFill>
                  <a:schemeClr val="accent3">
                    <a:lumMod val="25000"/>
                  </a:schemeClr>
                </a:solidFill>
                <a:latin typeface="Abadi" panose="020B0604020104020204" pitchFamily="34" charset="0"/>
              </a:rPr>
              <a:t>Number of launches per site</a:t>
            </a:r>
          </a:p>
          <a:p>
            <a:pPr lvl="1"/>
            <a:r>
              <a:rPr lang="en-US" sz="1800" dirty="0">
                <a:solidFill>
                  <a:schemeClr val="accent3">
                    <a:lumMod val="25000"/>
                  </a:schemeClr>
                </a:solidFill>
                <a:latin typeface="Abadi" panose="020B0604020104020204" pitchFamily="34" charset="0"/>
              </a:rPr>
              <a:t>Number and occurrences of orbit</a:t>
            </a:r>
          </a:p>
          <a:p>
            <a:pPr lvl="1"/>
            <a:r>
              <a:rPr lang="en-US" sz="1800" dirty="0">
                <a:solidFill>
                  <a:schemeClr val="accent3">
                    <a:lumMod val="25000"/>
                  </a:schemeClr>
                </a:solidFill>
                <a:latin typeface="Abadi" panose="020B0604020104020204" pitchFamily="34" charset="0"/>
              </a:rPr>
              <a:t>Number and occurrence of mission outcomes for each orbit types</a:t>
            </a:r>
            <a:br>
              <a:rPr lang="en-US" sz="1000" dirty="0">
                <a:solidFill>
                  <a:schemeClr val="accent3">
                    <a:lumMod val="25000"/>
                  </a:schemeClr>
                </a:solidFill>
                <a:latin typeface="Abadi" panose="020B0604020104020204" pitchFamily="34" charset="0"/>
              </a:rPr>
            </a:br>
            <a:endParaRPr lang="en-US" sz="10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Create landing outcome column by classifying bad outcomes (binary, success = 1, fail = 0)</a:t>
            </a:r>
          </a:p>
          <a:p>
            <a:endParaRPr lang="en-US" sz="2200" dirty="0">
              <a:solidFill>
                <a:schemeClr val="accent3">
                  <a:lumMod val="25000"/>
                </a:schemeClr>
              </a:solidFill>
              <a:latin typeface="Abadi" panose="020B0604020104020204" pitchFamily="34" charset="0"/>
            </a:endParaRPr>
          </a:p>
          <a:p>
            <a:r>
              <a:rPr lang="en-US" sz="1600" dirty="0">
                <a:solidFill>
                  <a:schemeClr val="accent3">
                    <a:lumMod val="25000"/>
                  </a:schemeClr>
                </a:solidFill>
                <a:latin typeface="Abadi" panose="020B0604020104020204" pitchFamily="34" charset="0"/>
              </a:rPr>
              <a:t>Supporting GitHub hosted notebook:</a:t>
            </a:r>
            <a:br>
              <a:rPr lang="en-US" sz="1600" dirty="0">
                <a:solidFill>
                  <a:schemeClr val="accent3">
                    <a:lumMod val="25000"/>
                  </a:schemeClr>
                </a:solidFill>
                <a:latin typeface="Abadi" panose="020B0604020104020204" pitchFamily="34" charset="0"/>
              </a:rPr>
            </a:br>
            <a:r>
              <a:rPr lang="en-US" sz="1600" dirty="0" err="1">
                <a:hlinkClick r:id="rId3"/>
              </a:rPr>
              <a:t>Coursera_Capstone</a:t>
            </a:r>
            <a:r>
              <a:rPr lang="en-US" sz="1600" dirty="0">
                <a:hlinkClick r:id="rId3"/>
              </a:rPr>
              <a:t>/03_SpaceX_Data_Wrangling-SK.ipynb at main · </a:t>
            </a:r>
            <a:r>
              <a:rPr lang="en-US" sz="1600" dirty="0" err="1">
                <a:hlinkClick r:id="rId3"/>
              </a:rPr>
              <a:t>skennedybda</a:t>
            </a:r>
            <a:r>
              <a:rPr lang="en-US" sz="1600" dirty="0">
                <a:hlinkClick r:id="rId3"/>
              </a:rPr>
              <a:t>/</a:t>
            </a:r>
            <a:r>
              <a:rPr lang="en-US" sz="1600" dirty="0" err="1">
                <a:hlinkClick r:id="rId3"/>
              </a:rPr>
              <a:t>Coursera_Capstone</a:t>
            </a:r>
            <a:r>
              <a:rPr lang="en-US" sz="1600" dirty="0">
                <a:hlinkClick r:id="rId3"/>
              </a:rPr>
              <a:t> (github.com)</a:t>
            </a:r>
            <a:endParaRPr lang="en-US" sz="1600" dirty="0"/>
          </a:p>
          <a:p>
            <a:endParaRPr lang="en-US" dirty="0"/>
          </a:p>
          <a:p>
            <a:endParaRPr lang="en-US" dirty="0"/>
          </a:p>
        </p:txBody>
      </p:sp>
      <p:sp>
        <p:nvSpPr>
          <p:cNvPr id="4" name="Slide Number Placeholder 3">
            <a:extLst>
              <a:ext uri="{FF2B5EF4-FFF2-40B4-BE49-F238E27FC236}">
                <a16:creationId xmlns:a16="http://schemas.microsoft.com/office/drawing/2014/main" id="{EE021CA9-7CB7-1046-8FA0-21F127C19A59}"/>
              </a:ext>
              <a:ext uri="{C183D7F6-B498-43B3-948B-1728B52AA6E4}">
                <adec:decorative xmlns:adec="http://schemas.microsoft.com/office/drawing/2017/decorative" val="1"/>
              </a:ext>
            </a:extLst>
          </p:cNvPr>
          <p:cNvSpPr>
            <a:spLocks noGrp="1"/>
          </p:cNvSpPr>
          <p:nvPr>
            <p:ph type="sldNum" sz="quarter" idx="12"/>
          </p:nvPr>
        </p:nvSpPr>
        <p:spPr/>
        <p:txBody>
          <a:bodyPr/>
          <a:lstStyle/>
          <a:p>
            <a:fld id="{5075537C-CA84-1446-933C-8E9D027F9201}" type="slidenum">
              <a:rPr lang="en-US" smtClean="0"/>
              <a:t>10</a:t>
            </a:fld>
            <a:endParaRPr lang="en-US"/>
          </a:p>
        </p:txBody>
      </p:sp>
    </p:spTree>
    <p:extLst>
      <p:ext uri="{BB962C8B-B14F-4D97-AF65-F5344CB8AC3E}">
        <p14:creationId xmlns:p14="http://schemas.microsoft.com/office/powerpoint/2010/main" val="2987552906"/>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9E97D81-A978-4758-8A93-47C19B104075}"/>
              </a:ext>
            </a:extLst>
          </p:cNvPr>
          <p:cNvSpPr txBox="1">
            <a:spLocks noGrp="1"/>
          </p:cNvSpPr>
          <p:nvPr>
            <p:ph type="title" idx="4294967295"/>
          </p:nvPr>
        </p:nvSpPr>
        <p:spPr>
          <a:xfrm>
            <a:off x="770011" y="538650"/>
            <a:ext cx="10515600" cy="549049"/>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EDA with Data Visualization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9745589" cy="5046244"/>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Created charts to explore insights for the below relationships in the data analyzed:</a:t>
            </a:r>
          </a:p>
          <a:p>
            <a:pPr>
              <a:lnSpc>
                <a:spcPct val="100000"/>
              </a:lnSpc>
              <a:spcBef>
                <a:spcPts val="1400"/>
              </a:spcBef>
            </a:pPr>
            <a:r>
              <a:rPr lang="en-US" sz="2200" dirty="0">
                <a:solidFill>
                  <a:schemeClr val="accent3">
                    <a:lumMod val="25000"/>
                  </a:schemeClr>
                </a:solidFill>
                <a:latin typeface="Abadi"/>
              </a:rPr>
              <a:t>Flight Number vs. Payload</a:t>
            </a:r>
          </a:p>
          <a:p>
            <a:pPr>
              <a:lnSpc>
                <a:spcPct val="100000"/>
              </a:lnSpc>
              <a:spcBef>
                <a:spcPts val="1400"/>
              </a:spcBef>
            </a:pPr>
            <a:r>
              <a:rPr lang="en-US" sz="2200" dirty="0">
                <a:solidFill>
                  <a:schemeClr val="accent3">
                    <a:lumMod val="25000"/>
                  </a:schemeClr>
                </a:solidFill>
                <a:latin typeface="Abadi"/>
              </a:rPr>
              <a:t>Flight Number vs. Launch Site</a:t>
            </a:r>
          </a:p>
          <a:p>
            <a:pPr>
              <a:lnSpc>
                <a:spcPct val="100000"/>
              </a:lnSpc>
              <a:spcBef>
                <a:spcPts val="1400"/>
              </a:spcBef>
            </a:pPr>
            <a:r>
              <a:rPr lang="en-US" sz="2200" dirty="0">
                <a:solidFill>
                  <a:schemeClr val="accent3">
                    <a:lumMod val="25000"/>
                  </a:schemeClr>
                </a:solidFill>
                <a:latin typeface="Abadi"/>
              </a:rPr>
              <a:t>Payload Mass vs. Launch Site</a:t>
            </a:r>
          </a:p>
          <a:p>
            <a:pPr>
              <a:lnSpc>
                <a:spcPct val="100000"/>
              </a:lnSpc>
              <a:spcBef>
                <a:spcPts val="1400"/>
              </a:spcBef>
            </a:pPr>
            <a:r>
              <a:rPr lang="en-US" sz="2200" dirty="0">
                <a:solidFill>
                  <a:schemeClr val="accent3">
                    <a:lumMod val="25000"/>
                  </a:schemeClr>
                </a:solidFill>
                <a:latin typeface="Abadi"/>
              </a:rPr>
              <a:t>Payload Mass vs. Orbit Type</a:t>
            </a:r>
          </a:p>
          <a:p>
            <a:pPr>
              <a:lnSpc>
                <a:spcPct val="100000"/>
              </a:lnSpc>
              <a:spcBef>
                <a:spcPts val="1400"/>
              </a:spcBef>
            </a:pPr>
            <a:r>
              <a:rPr lang="en-US" sz="2200" dirty="0">
                <a:solidFill>
                  <a:schemeClr val="accent3">
                    <a:lumMod val="25000"/>
                  </a:schemeClr>
                </a:solidFill>
                <a:latin typeface="Abadi"/>
              </a:rPr>
              <a:t>Types of charts used included scatter plots and line charts for trend/correlation analysis. Also utilized bar charts to show relationships between categorized attributes and measured values</a:t>
            </a:r>
            <a:br>
              <a:rPr lang="en-US" sz="2200" dirty="0">
                <a:solidFill>
                  <a:schemeClr val="accent3">
                    <a:lumMod val="25000"/>
                  </a:schemeClr>
                </a:solidFill>
                <a:latin typeface="Abadi"/>
              </a:rPr>
            </a:br>
            <a:endParaRPr lang="en-US" sz="2200" dirty="0">
              <a:solidFill>
                <a:schemeClr val="accent3">
                  <a:lumMod val="25000"/>
                </a:schemeClr>
              </a:solidFill>
              <a:latin typeface="Abadi"/>
            </a:endParaRPr>
          </a:p>
          <a:p>
            <a:pPr>
              <a:lnSpc>
                <a:spcPct val="100000"/>
              </a:lnSpc>
              <a:spcBef>
                <a:spcPts val="1400"/>
              </a:spcBef>
            </a:pPr>
            <a:r>
              <a:rPr lang="en-US" sz="1600" dirty="0">
                <a:solidFill>
                  <a:schemeClr val="accent3">
                    <a:lumMod val="25000"/>
                  </a:schemeClr>
                </a:solidFill>
                <a:latin typeface="Abadi" panose="020B0604020104020204" pitchFamily="34" charset="0"/>
              </a:rPr>
              <a:t>Supporting GitHub hosted notebook:</a:t>
            </a:r>
            <a:br>
              <a:rPr lang="en-US" sz="1600" dirty="0">
                <a:solidFill>
                  <a:schemeClr val="accent3">
                    <a:lumMod val="25000"/>
                  </a:schemeClr>
                </a:solidFill>
                <a:latin typeface="Abadi" panose="020B0604020104020204" pitchFamily="34" charset="0"/>
              </a:rPr>
            </a:br>
            <a:r>
              <a:rPr lang="en-US" sz="1600" dirty="0" err="1">
                <a:hlinkClick r:id="rId3"/>
              </a:rPr>
              <a:t>Coursera_Capstone</a:t>
            </a:r>
            <a:r>
              <a:rPr lang="en-US" sz="1600" dirty="0">
                <a:hlinkClick r:id="rId3"/>
              </a:rPr>
              <a:t>/05_SpaceX_EDA_Data_Visualization-SK.ipynb at main · </a:t>
            </a:r>
            <a:r>
              <a:rPr lang="en-US" sz="1600" dirty="0" err="1">
                <a:hlinkClick r:id="rId3"/>
              </a:rPr>
              <a:t>skennedybda</a:t>
            </a:r>
            <a:r>
              <a:rPr lang="en-US" sz="1600" dirty="0">
                <a:hlinkClick r:id="rId3"/>
              </a:rPr>
              <a:t>/</a:t>
            </a:r>
            <a:r>
              <a:rPr lang="en-US" sz="1600" dirty="0" err="1">
                <a:hlinkClick r:id="rId3"/>
              </a:rPr>
              <a:t>Coursera_Capstone</a:t>
            </a:r>
            <a:r>
              <a:rPr lang="en-US" sz="1600" dirty="0">
                <a:hlinkClick r:id="rId3"/>
              </a:rPr>
              <a:t> (github.com)</a:t>
            </a:r>
            <a:endParaRPr lang="en-US" sz="1600" dirty="0"/>
          </a:p>
        </p:txBody>
      </p:sp>
      <p:sp>
        <p:nvSpPr>
          <p:cNvPr id="4" name="Slide Number Placeholder 3">
            <a:extLst>
              <a:ext uri="{FF2B5EF4-FFF2-40B4-BE49-F238E27FC236}">
                <a16:creationId xmlns:a16="http://schemas.microsoft.com/office/drawing/2014/main" id="{2C4E03D3-761E-7549-A4C6-7E585EBC4F01}"/>
              </a:ext>
              <a:ext uri="{C183D7F6-B498-43B3-948B-1728B52AA6E4}">
                <adec:decorative xmlns:adec="http://schemas.microsoft.com/office/drawing/2017/decorative" val="1"/>
              </a:ext>
            </a:extLst>
          </p:cNvPr>
          <p:cNvSpPr>
            <a:spLocks noGrp="1"/>
          </p:cNvSpPr>
          <p:nvPr>
            <p:ph type="sldNum" sz="quarter" idx="12"/>
          </p:nvPr>
        </p:nvSpPr>
        <p:spPr/>
        <p:txBody>
          <a:bodyPr/>
          <a:lstStyle/>
          <a:p>
            <a:fld id="{5075537C-CA84-1446-933C-8E9D027F9201}" type="slidenum">
              <a:rPr lang="en-US" smtClean="0"/>
              <a:t>11</a:t>
            </a:fld>
            <a:endParaRPr lang="en-US"/>
          </a:p>
        </p:txBody>
      </p:sp>
    </p:spTree>
    <p:extLst>
      <p:ext uri="{BB962C8B-B14F-4D97-AF65-F5344CB8AC3E}">
        <p14:creationId xmlns:p14="http://schemas.microsoft.com/office/powerpoint/2010/main" val="779971636"/>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2405FDA-CB27-4506-BA80-B7DD00CB25C5}"/>
              </a:ext>
            </a:extLst>
          </p:cNvPr>
          <p:cNvSpPr txBox="1">
            <a:spLocks noGrp="1"/>
          </p:cNvSpPr>
          <p:nvPr>
            <p:ph type="title" idx="4294967295"/>
          </p:nvPr>
        </p:nvSpPr>
        <p:spPr>
          <a:xfrm>
            <a:off x="770011" y="538650"/>
            <a:ext cx="10515600" cy="549049"/>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EDA with SQL</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a typeface="IBM Plex Mono SemiBold" panose="020B0709050203000203" pitchFamily="49" charset="0"/>
              <a:cs typeface="IBM Plex Mono SemiBold" panose="020B0709050203000203" pitchFamily="49" charset="0"/>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53330"/>
            <a:ext cx="10339268" cy="5488663"/>
          </a:xfrm>
          <a:prstGeom prst="rect">
            <a:avLst/>
          </a:prstGeom>
        </p:spPr>
        <p:txBody>
          <a:bodyPr lIns="91440" tIns="45720" rIns="91440" bIns="45720" anchor="t"/>
          <a:lstStyle/>
          <a:p>
            <a:pPr marL="0" indent="0">
              <a:lnSpc>
                <a:spcPct val="100000"/>
              </a:lnSpc>
              <a:spcBef>
                <a:spcPts val="1400"/>
              </a:spcBef>
              <a:buNone/>
            </a:pPr>
            <a:r>
              <a:rPr lang="en-US" sz="2200" b="1" dirty="0">
                <a:solidFill>
                  <a:schemeClr val="accent3">
                    <a:lumMod val="25000"/>
                  </a:schemeClr>
                </a:solidFill>
                <a:latin typeface="Abadi"/>
              </a:rPr>
              <a:t>Queries</a:t>
            </a:r>
            <a:br>
              <a:rPr lang="en-US" sz="2200" b="1" dirty="0">
                <a:solidFill>
                  <a:schemeClr val="accent3">
                    <a:lumMod val="25000"/>
                  </a:schemeClr>
                </a:solidFill>
                <a:latin typeface="Abadi"/>
              </a:rPr>
            </a:br>
            <a:endParaRPr lang="en-US" sz="2200" b="1" dirty="0">
              <a:solidFill>
                <a:schemeClr val="accent3">
                  <a:lumMod val="25000"/>
                </a:schemeClr>
              </a:solidFill>
              <a:latin typeface="Abadi"/>
            </a:endParaRPr>
          </a:p>
          <a:p>
            <a:pPr>
              <a:lnSpc>
                <a:spcPct val="100000"/>
              </a:lnSpc>
              <a:spcBef>
                <a:spcPts val="0"/>
              </a:spcBef>
            </a:pPr>
            <a:r>
              <a:rPr lang="en-US" sz="1800" dirty="0">
                <a:solidFill>
                  <a:schemeClr val="accent3">
                    <a:lumMod val="25000"/>
                  </a:schemeClr>
                </a:solidFill>
                <a:latin typeface="Abadi"/>
              </a:rPr>
              <a:t>Return list of launch sites named (unique, no duplicates)</a:t>
            </a:r>
          </a:p>
          <a:p>
            <a:pPr>
              <a:lnSpc>
                <a:spcPct val="100000"/>
              </a:lnSpc>
              <a:spcBef>
                <a:spcPts val="0"/>
              </a:spcBef>
            </a:pPr>
            <a:r>
              <a:rPr lang="en-US" sz="1800" dirty="0">
                <a:solidFill>
                  <a:schemeClr val="accent3">
                    <a:lumMod val="25000"/>
                  </a:schemeClr>
                </a:solidFill>
                <a:latin typeface="Abadi"/>
              </a:rPr>
              <a:t>Return five records where their launch site begins with ‘CCS’</a:t>
            </a:r>
          </a:p>
          <a:p>
            <a:pPr>
              <a:lnSpc>
                <a:spcPct val="100000"/>
              </a:lnSpc>
              <a:spcBef>
                <a:spcPts val="0"/>
              </a:spcBef>
            </a:pPr>
            <a:r>
              <a:rPr lang="en-US" sz="1800" dirty="0">
                <a:solidFill>
                  <a:schemeClr val="accent3">
                    <a:lumMod val="25000"/>
                  </a:schemeClr>
                </a:solidFill>
                <a:latin typeface="Abadi"/>
              </a:rPr>
              <a:t>Return the total sum of payload mass carried by boosters launched by NASA (CRS)</a:t>
            </a:r>
          </a:p>
          <a:p>
            <a:pPr>
              <a:lnSpc>
                <a:spcPct val="100000"/>
              </a:lnSpc>
              <a:spcBef>
                <a:spcPts val="0"/>
              </a:spcBef>
            </a:pPr>
            <a:r>
              <a:rPr lang="en-US" sz="1800" dirty="0">
                <a:solidFill>
                  <a:schemeClr val="accent3">
                    <a:lumMod val="25000"/>
                  </a:schemeClr>
                </a:solidFill>
                <a:latin typeface="Abadi"/>
              </a:rPr>
              <a:t>Return the average payload mass carried by booster version F9 v1.1</a:t>
            </a:r>
          </a:p>
          <a:p>
            <a:pPr>
              <a:lnSpc>
                <a:spcPct val="100000"/>
              </a:lnSpc>
              <a:spcBef>
                <a:spcPts val="0"/>
              </a:spcBef>
            </a:pPr>
            <a:r>
              <a:rPr lang="en-US" sz="1800" dirty="0">
                <a:solidFill>
                  <a:schemeClr val="accent3">
                    <a:lumMod val="25000"/>
                  </a:schemeClr>
                </a:solidFill>
                <a:latin typeface="Abadi"/>
              </a:rPr>
              <a:t>Return the date of the first successful landing on a ground pad</a:t>
            </a:r>
          </a:p>
          <a:p>
            <a:pPr>
              <a:lnSpc>
                <a:spcPct val="100000"/>
              </a:lnSpc>
              <a:spcBef>
                <a:spcPts val="0"/>
              </a:spcBef>
            </a:pPr>
            <a:r>
              <a:rPr lang="en-US" sz="1800" dirty="0">
                <a:solidFill>
                  <a:schemeClr val="accent3">
                    <a:lumMod val="25000"/>
                  </a:schemeClr>
                </a:solidFill>
                <a:latin typeface="Abadi"/>
              </a:rPr>
              <a:t>Return the list of boosters that had success landing with a drone ship and had a payload mass between 4,000 – 6,000 kg</a:t>
            </a:r>
          </a:p>
          <a:p>
            <a:pPr>
              <a:lnSpc>
                <a:spcPct val="100000"/>
              </a:lnSpc>
              <a:spcBef>
                <a:spcPts val="0"/>
              </a:spcBef>
            </a:pPr>
            <a:r>
              <a:rPr lang="en-US" sz="1800" dirty="0">
                <a:solidFill>
                  <a:schemeClr val="accent3">
                    <a:lumMod val="25000"/>
                  </a:schemeClr>
                </a:solidFill>
                <a:latin typeface="Abadi"/>
              </a:rPr>
              <a:t>Return the total number of launches by mission outcome</a:t>
            </a:r>
          </a:p>
          <a:p>
            <a:pPr>
              <a:lnSpc>
                <a:spcPct val="100000"/>
              </a:lnSpc>
              <a:spcBef>
                <a:spcPts val="0"/>
              </a:spcBef>
            </a:pPr>
            <a:r>
              <a:rPr lang="en-US" sz="1800" dirty="0">
                <a:solidFill>
                  <a:schemeClr val="accent3">
                    <a:lumMod val="25000"/>
                  </a:schemeClr>
                </a:solidFill>
                <a:latin typeface="Abadi"/>
              </a:rPr>
              <a:t>Return list of Booster versions that carried the largest payload mass</a:t>
            </a:r>
          </a:p>
          <a:p>
            <a:pPr>
              <a:lnSpc>
                <a:spcPct val="100000"/>
              </a:lnSpc>
              <a:spcBef>
                <a:spcPts val="0"/>
              </a:spcBef>
            </a:pPr>
            <a:r>
              <a:rPr lang="en-US" sz="1800" dirty="0">
                <a:solidFill>
                  <a:schemeClr val="accent3">
                    <a:lumMod val="25000"/>
                  </a:schemeClr>
                </a:solidFill>
                <a:latin typeface="Abadi"/>
              </a:rPr>
              <a:t>Return list of failed landing outcomes via drone ship, including their booster version, launch site, month and year of event</a:t>
            </a:r>
          </a:p>
          <a:p>
            <a:pPr>
              <a:lnSpc>
                <a:spcPct val="100000"/>
              </a:lnSpc>
              <a:spcBef>
                <a:spcPts val="0"/>
              </a:spcBef>
            </a:pPr>
            <a:r>
              <a:rPr lang="en-US" sz="1800" dirty="0">
                <a:solidFill>
                  <a:schemeClr val="accent3">
                    <a:lumMod val="25000"/>
                  </a:schemeClr>
                </a:solidFill>
                <a:latin typeface="Abadi"/>
              </a:rPr>
              <a:t>Return Count of landing outcomes between 04 June 2010 and 20 March 2020 in descending order</a:t>
            </a:r>
            <a:br>
              <a:rPr lang="en-US" sz="2200" dirty="0">
                <a:solidFill>
                  <a:schemeClr val="accent3">
                    <a:lumMod val="25000"/>
                  </a:schemeClr>
                </a:solidFill>
                <a:latin typeface="Abadi"/>
              </a:rPr>
            </a:b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rPr>
              <a:t>Supporting GitHub hosted notebook:</a:t>
            </a:r>
            <a:br>
              <a:rPr lang="en-US" sz="1600" dirty="0">
                <a:solidFill>
                  <a:schemeClr val="accent3">
                    <a:lumMod val="25000"/>
                  </a:schemeClr>
                </a:solidFill>
                <a:latin typeface="Abadi" panose="020B0604020104020204" pitchFamily="34" charset="0"/>
              </a:rPr>
            </a:br>
            <a:r>
              <a:rPr lang="en-US" sz="1600" dirty="0" err="1">
                <a:hlinkClick r:id="rId3"/>
              </a:rPr>
              <a:t>Coursera_Capstone</a:t>
            </a:r>
            <a:r>
              <a:rPr lang="en-US" sz="1600" dirty="0">
                <a:hlinkClick r:id="rId3"/>
              </a:rPr>
              <a:t>/04_SpaceX_EDA_SQL-SK.ipynb at main · </a:t>
            </a:r>
            <a:r>
              <a:rPr lang="en-US" sz="1600" dirty="0" err="1">
                <a:hlinkClick r:id="rId3"/>
              </a:rPr>
              <a:t>skennedybda</a:t>
            </a:r>
            <a:r>
              <a:rPr lang="en-US" sz="1600" dirty="0">
                <a:hlinkClick r:id="rId3"/>
              </a:rPr>
              <a:t>/</a:t>
            </a:r>
            <a:r>
              <a:rPr lang="en-US" sz="1600" dirty="0" err="1">
                <a:hlinkClick r:id="rId3"/>
              </a:rPr>
              <a:t>Coursera_Capstone</a:t>
            </a:r>
            <a:r>
              <a:rPr lang="en-US" sz="1600" dirty="0">
                <a:hlinkClick r:id="rId3"/>
              </a:rPr>
              <a:t> (github.com)</a:t>
            </a:r>
            <a:endParaRPr lang="en-US" sz="1600" dirty="0"/>
          </a:p>
          <a:p>
            <a:endParaRPr lang="en-US" dirty="0"/>
          </a:p>
        </p:txBody>
      </p:sp>
      <p:sp>
        <p:nvSpPr>
          <p:cNvPr id="4" name="Slide Number Placeholder 3">
            <a:extLst>
              <a:ext uri="{FF2B5EF4-FFF2-40B4-BE49-F238E27FC236}">
                <a16:creationId xmlns:a16="http://schemas.microsoft.com/office/drawing/2014/main" id="{617B1B70-690D-5945-90C2-196E1304B45D}"/>
              </a:ext>
              <a:ext uri="{C183D7F6-B498-43B3-948B-1728B52AA6E4}">
                <adec:decorative xmlns:adec="http://schemas.microsoft.com/office/drawing/2017/decorative" val="1"/>
              </a:ext>
            </a:extLst>
          </p:cNvPr>
          <p:cNvSpPr>
            <a:spLocks noGrp="1"/>
          </p:cNvSpPr>
          <p:nvPr>
            <p:ph type="sldNum" sz="quarter" idx="12"/>
          </p:nvPr>
        </p:nvSpPr>
        <p:spPr/>
        <p:txBody>
          <a:bodyPr/>
          <a:lstStyle/>
          <a:p>
            <a:fld id="{5075537C-CA84-1446-933C-8E9D027F9201}" type="slidenum">
              <a:rPr lang="en-US" smtClean="0"/>
              <a:t>12</a:t>
            </a:fld>
            <a:endParaRPr lang="en-US"/>
          </a:p>
        </p:txBody>
      </p:sp>
    </p:spTree>
    <p:extLst>
      <p:ext uri="{BB962C8B-B14F-4D97-AF65-F5344CB8AC3E}">
        <p14:creationId xmlns:p14="http://schemas.microsoft.com/office/powerpoint/2010/main" val="1578726356"/>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28946E4-5BEF-46F0-A56A-E7E85ACA148F}"/>
              </a:ext>
            </a:extLst>
          </p:cNvPr>
          <p:cNvSpPr txBox="1">
            <a:spLocks noGrp="1"/>
          </p:cNvSpPr>
          <p:nvPr>
            <p:ph type="title" idx="4294967295"/>
          </p:nvPr>
        </p:nvSpPr>
        <p:spPr>
          <a:xfrm>
            <a:off x="770011" y="538650"/>
            <a:ext cx="10515600" cy="549049"/>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Build an Interactive Map with Folium</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a typeface="IBM Plex Mono SemiBold" panose="020B0709050203000203" pitchFamily="49" charset="0"/>
              <a:cs typeface="IBM Plex Mono SemiBold" panose="020B0709050203000203" pitchFamily="49" charset="0"/>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Added markers to indicate the locations of the launch sites. Utilized popup labels, red circles to identify target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Added colored markers for successful (green) and unsuccessful (red) launches for each site. This assisted in visualizing the success rate at each launch site reviewed</a:t>
            </a:r>
          </a:p>
          <a:p>
            <a:pPr>
              <a:lnSpc>
                <a:spcPct val="100000"/>
              </a:lnSpc>
              <a:spcBef>
                <a:spcPts val="1400"/>
              </a:spcBef>
            </a:pPr>
            <a:r>
              <a:rPr lang="en-US" sz="2200" dirty="0">
                <a:solidFill>
                  <a:schemeClr val="accent3">
                    <a:lumMod val="25000"/>
                  </a:schemeClr>
                </a:solidFill>
                <a:latin typeface="Abadi" panose="020B0604020104020204" pitchFamily="34" charset="0"/>
              </a:rPr>
              <a:t>Also added in colored lines to visualize distance between launch site CCAFS SLC-40 and nearest highway, railway, city, and coastline proximities</a:t>
            </a:r>
            <a:br>
              <a:rPr lang="en-US" sz="2200" dirty="0">
                <a:solidFill>
                  <a:schemeClr val="accent3">
                    <a:lumMod val="25000"/>
                  </a:schemeClr>
                </a:solidFill>
                <a:latin typeface="Abadi" panose="020B0604020104020204" pitchFamily="34" charset="0"/>
              </a:rPr>
            </a:b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rPr>
              <a:t>Supporting GitHub hosted notebook:</a:t>
            </a:r>
            <a:br>
              <a:rPr lang="en-US" sz="1600" dirty="0">
                <a:solidFill>
                  <a:schemeClr val="accent3">
                    <a:lumMod val="25000"/>
                  </a:schemeClr>
                </a:solidFill>
                <a:latin typeface="Abadi" panose="020B0604020104020204" pitchFamily="34" charset="0"/>
              </a:rPr>
            </a:br>
            <a:r>
              <a:rPr lang="en-US" sz="1600" dirty="0" err="1">
                <a:hlinkClick r:id="rId3"/>
              </a:rPr>
              <a:t>Coursera_Capstone</a:t>
            </a:r>
            <a:r>
              <a:rPr lang="en-US" sz="1600" dirty="0">
                <a:hlinkClick r:id="rId3"/>
              </a:rPr>
              <a:t>/06_SpaceX_Interactive_Visual_Analytics_Folium-SK.ipynb at main · </a:t>
            </a:r>
            <a:r>
              <a:rPr lang="en-US" sz="1600" dirty="0" err="1">
                <a:hlinkClick r:id="rId3"/>
              </a:rPr>
              <a:t>skennedybda</a:t>
            </a:r>
            <a:r>
              <a:rPr lang="en-US" sz="1600" dirty="0">
                <a:hlinkClick r:id="rId3"/>
              </a:rPr>
              <a:t>/</a:t>
            </a:r>
            <a:r>
              <a:rPr lang="en-US" sz="1600" dirty="0" err="1">
                <a:hlinkClick r:id="rId3"/>
              </a:rPr>
              <a:t>Coursera_Capstone</a:t>
            </a:r>
            <a:r>
              <a:rPr lang="en-US" sz="1600" dirty="0">
                <a:hlinkClick r:id="rId3"/>
              </a:rPr>
              <a:t> (github.com)</a:t>
            </a:r>
            <a:endParaRPr lang="en-US" sz="1600" dirty="0"/>
          </a:p>
          <a:p>
            <a:endParaRPr lang="en-US" dirty="0"/>
          </a:p>
        </p:txBody>
      </p:sp>
      <p:sp>
        <p:nvSpPr>
          <p:cNvPr id="4" name="Slide Number Placeholder 3">
            <a:extLst>
              <a:ext uri="{FF2B5EF4-FFF2-40B4-BE49-F238E27FC236}">
                <a16:creationId xmlns:a16="http://schemas.microsoft.com/office/drawing/2014/main" id="{9ADB26FF-76AA-124F-92D8-C93C45D216A8}"/>
              </a:ext>
              <a:ext uri="{C183D7F6-B498-43B3-948B-1728B52AA6E4}">
                <adec:decorative xmlns:adec="http://schemas.microsoft.com/office/drawing/2017/decorative" val="1"/>
              </a:ext>
            </a:extLst>
          </p:cNvPr>
          <p:cNvSpPr>
            <a:spLocks noGrp="1"/>
          </p:cNvSpPr>
          <p:nvPr>
            <p:ph type="sldNum" sz="quarter" idx="12"/>
          </p:nvPr>
        </p:nvSpPr>
        <p:spPr/>
        <p:txBody>
          <a:bodyPr/>
          <a:lstStyle/>
          <a:p>
            <a:fld id="{5075537C-CA84-1446-933C-8E9D027F9201}" type="slidenum">
              <a:rPr lang="en-US" smtClean="0"/>
              <a:t>13</a:t>
            </a:fld>
            <a:endParaRPr lang="en-US"/>
          </a:p>
        </p:txBody>
      </p:sp>
    </p:spTree>
    <p:extLst>
      <p:ext uri="{BB962C8B-B14F-4D97-AF65-F5344CB8AC3E}">
        <p14:creationId xmlns:p14="http://schemas.microsoft.com/office/powerpoint/2010/main" val="148114319"/>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19FC08B-7D2E-43A5-A528-821DCDCCCC82}"/>
              </a:ext>
            </a:extLst>
          </p:cNvPr>
          <p:cNvSpPr txBox="1">
            <a:spLocks noGrp="1"/>
          </p:cNvSpPr>
          <p:nvPr>
            <p:ph type="title" idx="4294967295"/>
          </p:nvPr>
        </p:nvSpPr>
        <p:spPr>
          <a:xfrm>
            <a:off x="770011" y="538650"/>
            <a:ext cx="10515600" cy="549049"/>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Build a Dashboard with </a:t>
            </a:r>
            <a:r>
              <a:rPr kumimoji="0" lang="en-US" sz="4000" b="0" i="0" u="none" strike="noStrike" kern="1200" cap="none" spc="0" normalizeH="0" baseline="0" noProof="0" dirty="0" err="1">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Plotly</a:t>
            </a:r>
            <a:r>
              <a:rPr kumimoji="0" lang="en-US" sz="40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 Dash</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Created an interactive Pie and Scatter Plot dashboard. </a:t>
            </a:r>
          </a:p>
          <a:p>
            <a:pPr>
              <a:lnSpc>
                <a:spcPct val="100000"/>
              </a:lnSpc>
              <a:spcBef>
                <a:spcPts val="1400"/>
              </a:spcBef>
            </a:pPr>
            <a:r>
              <a:rPr lang="en-US" sz="2200" dirty="0">
                <a:solidFill>
                  <a:schemeClr val="accent3">
                    <a:lumMod val="25000"/>
                  </a:schemeClr>
                </a:solidFill>
                <a:latin typeface="Abadi" panose="020B0604020104020204" pitchFamily="34" charset="0"/>
              </a:rPr>
              <a:t>Visuals via the Pie chart can be seen for all sites and individually from a drop-down selection. </a:t>
            </a:r>
          </a:p>
          <a:p>
            <a:pPr>
              <a:lnSpc>
                <a:spcPct val="100000"/>
              </a:lnSpc>
              <a:spcBef>
                <a:spcPts val="1400"/>
              </a:spcBef>
            </a:pPr>
            <a:r>
              <a:rPr lang="en-US" sz="2200" dirty="0">
                <a:solidFill>
                  <a:schemeClr val="accent3">
                    <a:lumMod val="25000"/>
                  </a:schemeClr>
                </a:solidFill>
                <a:latin typeface="Abadi" panose="020B0604020104020204" pitchFamily="34" charset="0"/>
              </a:rPr>
              <a:t>Visuals via the Scatter Plot chart can be seen for all payload sizes or customized for a range via a slider scale.</a:t>
            </a:r>
          </a:p>
          <a:p>
            <a:pPr>
              <a:lnSpc>
                <a:spcPct val="100000"/>
              </a:lnSpc>
              <a:spcBef>
                <a:spcPts val="1400"/>
              </a:spcBef>
            </a:pPr>
            <a:r>
              <a:rPr lang="en-US" sz="2200" dirty="0">
                <a:solidFill>
                  <a:schemeClr val="accent3">
                    <a:lumMod val="25000"/>
                  </a:schemeClr>
                </a:solidFill>
                <a:latin typeface="Abadi" panose="020B0604020104020204" pitchFamily="34" charset="0"/>
              </a:rPr>
              <a:t>These visuals show the success rate of launch outcomes for sites, among peers and individually. They also show the launch outcomes per site based on payload size.</a:t>
            </a:r>
            <a:br>
              <a:rPr lang="en-US" sz="2200" dirty="0">
                <a:solidFill>
                  <a:schemeClr val="accent3">
                    <a:lumMod val="25000"/>
                  </a:schemeClr>
                </a:solidFill>
                <a:latin typeface="Abadi" panose="020B0604020104020204" pitchFamily="34" charset="0"/>
              </a:rPr>
            </a:b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700" dirty="0">
                <a:solidFill>
                  <a:schemeClr val="accent3">
                    <a:lumMod val="25000"/>
                  </a:schemeClr>
                </a:solidFill>
                <a:latin typeface="Abadi" panose="020B0604020104020204" pitchFamily="34" charset="0"/>
              </a:rPr>
              <a:t>Supporting GitHub hosted Python file:</a:t>
            </a:r>
            <a:br>
              <a:rPr lang="en-US" sz="1700" dirty="0">
                <a:solidFill>
                  <a:schemeClr val="accent3">
                    <a:lumMod val="25000"/>
                  </a:schemeClr>
                </a:solidFill>
                <a:latin typeface="Abadi" panose="020B0604020104020204" pitchFamily="34" charset="0"/>
              </a:rPr>
            </a:br>
            <a:r>
              <a:rPr lang="en-US" sz="1700" dirty="0">
                <a:hlinkClick r:id="rId3"/>
              </a:rPr>
              <a:t>Coursera_Capstone/07_SpaceX_Interactive_Visual_Analytics_Plotly-SK.py at main · </a:t>
            </a:r>
            <a:r>
              <a:rPr lang="en-US" sz="1700" dirty="0" err="1">
                <a:hlinkClick r:id="rId3"/>
              </a:rPr>
              <a:t>skennedybda</a:t>
            </a:r>
            <a:r>
              <a:rPr lang="en-US" sz="1700" dirty="0">
                <a:hlinkClick r:id="rId3"/>
              </a:rPr>
              <a:t>/</a:t>
            </a:r>
            <a:r>
              <a:rPr lang="en-US" sz="1700" dirty="0" err="1">
                <a:hlinkClick r:id="rId3"/>
              </a:rPr>
              <a:t>Coursera_Capstone</a:t>
            </a:r>
            <a:r>
              <a:rPr lang="en-US" sz="1700" dirty="0">
                <a:hlinkClick r:id="rId3"/>
              </a:rPr>
              <a:t> (github.com)</a:t>
            </a:r>
            <a:endParaRPr lang="en-US" sz="1700" dirty="0"/>
          </a:p>
        </p:txBody>
      </p:sp>
      <p:sp>
        <p:nvSpPr>
          <p:cNvPr id="4" name="Slide Number Placeholder 3">
            <a:extLst>
              <a:ext uri="{FF2B5EF4-FFF2-40B4-BE49-F238E27FC236}">
                <a16:creationId xmlns:a16="http://schemas.microsoft.com/office/drawing/2014/main" id="{9ADB26FF-76AA-124F-92D8-C93C45D216A8}"/>
              </a:ext>
              <a:ext uri="{C183D7F6-B498-43B3-948B-1728B52AA6E4}">
                <adec:decorative xmlns:adec="http://schemas.microsoft.com/office/drawing/2017/decorative" val="1"/>
              </a:ext>
            </a:extLst>
          </p:cNvPr>
          <p:cNvSpPr>
            <a:spLocks noGrp="1"/>
          </p:cNvSpPr>
          <p:nvPr>
            <p:ph type="sldNum" sz="quarter" idx="12"/>
          </p:nvPr>
        </p:nvSpPr>
        <p:spPr/>
        <p:txBody>
          <a:bodyPr/>
          <a:lstStyle/>
          <a:p>
            <a:fld id="{5075537C-CA84-1446-933C-8E9D027F9201}" type="slidenum">
              <a:rPr lang="en-US" smtClean="0"/>
              <a:t>14</a:t>
            </a:fld>
            <a:endParaRPr lang="en-US"/>
          </a:p>
        </p:txBody>
      </p:sp>
    </p:spTree>
    <p:extLst>
      <p:ext uri="{BB962C8B-B14F-4D97-AF65-F5344CB8AC3E}">
        <p14:creationId xmlns:p14="http://schemas.microsoft.com/office/powerpoint/2010/main" val="334532777"/>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C857EDD-A3A7-434D-B8D5-401E872498DA}"/>
              </a:ext>
            </a:extLst>
          </p:cNvPr>
          <p:cNvSpPr txBox="1">
            <a:spLocks noGrp="1"/>
          </p:cNvSpPr>
          <p:nvPr>
            <p:ph type="title" idx="4294967295"/>
          </p:nvPr>
        </p:nvSpPr>
        <p:spPr>
          <a:xfrm>
            <a:off x="770011" y="538650"/>
            <a:ext cx="10515600" cy="549049"/>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Predictive Analysis (Classification)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43733" cy="4351338"/>
          </a:xfrm>
          <a:prstGeom prst="rect">
            <a:avLst/>
          </a:prstGeom>
        </p:spPr>
        <p:txBody>
          <a:bodyPr>
            <a:normAutofit fontScale="70000" lnSpcReduction="20000"/>
          </a:bodyPr>
          <a:lstStyle/>
          <a:p>
            <a:pPr>
              <a:lnSpc>
                <a:spcPct val="100000"/>
              </a:lnSpc>
              <a:spcBef>
                <a:spcPts val="1400"/>
              </a:spcBef>
            </a:pPr>
            <a:r>
              <a:rPr lang="en-US" sz="2500" dirty="0">
                <a:solidFill>
                  <a:schemeClr val="accent3">
                    <a:lumMod val="25000"/>
                  </a:schemeClr>
                </a:solidFill>
                <a:latin typeface="Abadi" panose="020B0604020104020204" pitchFamily="34" charset="0"/>
              </a:rPr>
              <a:t>Created a NumPy array from the dataset’s Class column</a:t>
            </a:r>
          </a:p>
          <a:p>
            <a:pPr>
              <a:lnSpc>
                <a:spcPct val="100000"/>
              </a:lnSpc>
              <a:spcBef>
                <a:spcPts val="1400"/>
              </a:spcBef>
            </a:pPr>
            <a:r>
              <a:rPr lang="en-US" sz="2500" dirty="0">
                <a:solidFill>
                  <a:schemeClr val="accent3">
                    <a:lumMod val="25000"/>
                  </a:schemeClr>
                </a:solidFill>
                <a:latin typeface="Abadi" panose="020B0604020104020204" pitchFamily="34" charset="0"/>
              </a:rPr>
              <a:t>Standardized the dataset with </a:t>
            </a:r>
            <a:r>
              <a:rPr lang="en-US" sz="2500" dirty="0" err="1">
                <a:solidFill>
                  <a:schemeClr val="accent3">
                    <a:lumMod val="25000"/>
                  </a:schemeClr>
                </a:solidFill>
                <a:latin typeface="Abadi" panose="020B0604020104020204" pitchFamily="34" charset="0"/>
              </a:rPr>
              <a:t>StandardScaler</a:t>
            </a:r>
            <a:r>
              <a:rPr lang="en-US" sz="2500" dirty="0">
                <a:solidFill>
                  <a:schemeClr val="accent3">
                    <a:lumMod val="25000"/>
                  </a:schemeClr>
                </a:solidFill>
                <a:latin typeface="Abadi" panose="020B0604020104020204" pitchFamily="34" charset="0"/>
              </a:rPr>
              <a:t> to fit and transform the data</a:t>
            </a:r>
          </a:p>
          <a:p>
            <a:pPr>
              <a:lnSpc>
                <a:spcPct val="100000"/>
              </a:lnSpc>
              <a:spcBef>
                <a:spcPts val="1400"/>
              </a:spcBef>
            </a:pPr>
            <a:r>
              <a:rPr lang="en-US" sz="2500" dirty="0">
                <a:solidFill>
                  <a:schemeClr val="accent3">
                    <a:lumMod val="25000"/>
                  </a:schemeClr>
                </a:solidFill>
                <a:latin typeface="Abadi" panose="020B0604020104020204" pitchFamily="34" charset="0"/>
              </a:rPr>
              <a:t>Split the data to create a Training data set</a:t>
            </a:r>
          </a:p>
          <a:p>
            <a:pPr>
              <a:lnSpc>
                <a:spcPct val="100000"/>
              </a:lnSpc>
              <a:spcBef>
                <a:spcPts val="1400"/>
              </a:spcBef>
            </a:pPr>
            <a:r>
              <a:rPr lang="en-US" sz="2500" dirty="0">
                <a:solidFill>
                  <a:schemeClr val="accent3">
                    <a:lumMod val="25000"/>
                  </a:schemeClr>
                </a:solidFill>
                <a:latin typeface="Abadi" panose="020B0604020104020204" pitchFamily="34" charset="0"/>
              </a:rPr>
              <a:t>Created and Applied a </a:t>
            </a:r>
            <a:r>
              <a:rPr lang="en-US" sz="2500" dirty="0" err="1">
                <a:solidFill>
                  <a:schemeClr val="accent3">
                    <a:lumMod val="25000"/>
                  </a:schemeClr>
                </a:solidFill>
                <a:latin typeface="Abadi" panose="020B0604020104020204" pitchFamily="34" charset="0"/>
              </a:rPr>
              <a:t>GridSearchCV</a:t>
            </a:r>
            <a:r>
              <a:rPr lang="en-US" sz="2500" dirty="0">
                <a:solidFill>
                  <a:schemeClr val="accent3">
                    <a:lumMod val="25000"/>
                  </a:schemeClr>
                </a:solidFill>
                <a:latin typeface="Abadi" panose="020B0604020104020204" pitchFamily="34" charset="0"/>
              </a:rPr>
              <a:t> object on four different classification methods.</a:t>
            </a:r>
          </a:p>
          <a:p>
            <a:pPr lvl="1">
              <a:lnSpc>
                <a:spcPct val="100000"/>
              </a:lnSpc>
              <a:spcBef>
                <a:spcPts val="1400"/>
              </a:spcBef>
            </a:pPr>
            <a:r>
              <a:rPr lang="en-US" sz="2500" dirty="0">
                <a:solidFill>
                  <a:schemeClr val="accent3">
                    <a:lumMod val="25000"/>
                  </a:schemeClr>
                </a:solidFill>
                <a:latin typeface="Abadi" panose="020B0604020104020204" pitchFamily="34" charset="0"/>
              </a:rPr>
              <a:t>Logistic regression, Support </a:t>
            </a:r>
            <a:r>
              <a:rPr lang="en-US" sz="2500" dirty="0" err="1">
                <a:solidFill>
                  <a:schemeClr val="accent3">
                    <a:lumMod val="25000"/>
                  </a:schemeClr>
                </a:solidFill>
                <a:latin typeface="Abadi" panose="020B0604020104020204" pitchFamily="34" charset="0"/>
              </a:rPr>
              <a:t>Vect</a:t>
            </a:r>
            <a:r>
              <a:rPr lang="en-US" sz="2500" dirty="0">
                <a:solidFill>
                  <a:schemeClr val="accent3">
                    <a:lumMod val="25000"/>
                  </a:schemeClr>
                </a:solidFill>
                <a:latin typeface="Abadi" panose="020B0604020104020204" pitchFamily="34" charset="0"/>
              </a:rPr>
              <a:t> Machine (SVC), Decision Tree, and K-Nearest Neighbor</a:t>
            </a:r>
          </a:p>
          <a:p>
            <a:pPr>
              <a:lnSpc>
                <a:spcPct val="100000"/>
              </a:lnSpc>
              <a:spcBef>
                <a:spcPts val="1400"/>
              </a:spcBef>
            </a:pPr>
            <a:r>
              <a:rPr lang="en-US" sz="2500" dirty="0">
                <a:solidFill>
                  <a:schemeClr val="accent3">
                    <a:lumMod val="25000"/>
                  </a:schemeClr>
                </a:solidFill>
                <a:latin typeface="Abadi" panose="020B0604020104020204" pitchFamily="34" charset="0"/>
              </a:rPr>
              <a:t>Calculated the accuracy of each model on using the Training data</a:t>
            </a:r>
          </a:p>
          <a:p>
            <a:pPr>
              <a:lnSpc>
                <a:spcPct val="100000"/>
              </a:lnSpc>
              <a:spcBef>
                <a:spcPts val="1400"/>
              </a:spcBef>
            </a:pPr>
            <a:r>
              <a:rPr lang="en-US" sz="2500" dirty="0">
                <a:solidFill>
                  <a:schemeClr val="accent3">
                    <a:lumMod val="25000"/>
                  </a:schemeClr>
                </a:solidFill>
                <a:latin typeface="Abadi" panose="020B0604020104020204" pitchFamily="34" charset="0"/>
              </a:rPr>
              <a:t>Accessed the confusion matric of all models</a:t>
            </a:r>
          </a:p>
          <a:p>
            <a:pPr>
              <a:lnSpc>
                <a:spcPct val="100000"/>
              </a:lnSpc>
              <a:spcBef>
                <a:spcPts val="1400"/>
              </a:spcBef>
            </a:pPr>
            <a:r>
              <a:rPr lang="en-US" sz="2500" dirty="0">
                <a:solidFill>
                  <a:schemeClr val="accent3">
                    <a:lumMod val="25000"/>
                  </a:schemeClr>
                </a:solidFill>
                <a:latin typeface="Abadi" panose="020B0604020104020204" pitchFamily="34" charset="0"/>
              </a:rPr>
              <a:t>Identified the best model by analyzing the calculated Jaccard score, F1 score, and Accuracy statistics</a:t>
            </a:r>
            <a:br>
              <a:rPr lang="en-US" sz="2200" dirty="0">
                <a:solidFill>
                  <a:schemeClr val="accent3">
                    <a:lumMod val="25000"/>
                  </a:schemeClr>
                </a:solidFill>
                <a:latin typeface="Abadi" panose="020B0604020104020204" pitchFamily="34" charset="0"/>
              </a:rPr>
            </a:b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300" dirty="0">
                <a:solidFill>
                  <a:schemeClr val="accent3">
                    <a:lumMod val="25000"/>
                  </a:schemeClr>
                </a:solidFill>
                <a:latin typeface="Abadi" panose="020B0604020104020204" pitchFamily="34" charset="0"/>
              </a:rPr>
              <a:t>Supporting GitHub hosted notebook: </a:t>
            </a:r>
            <a:br>
              <a:rPr lang="en-US" sz="2300" dirty="0">
                <a:solidFill>
                  <a:schemeClr val="accent3">
                    <a:lumMod val="25000"/>
                  </a:schemeClr>
                </a:solidFill>
                <a:latin typeface="Abadi" panose="020B0604020104020204" pitchFamily="34" charset="0"/>
              </a:rPr>
            </a:br>
            <a:r>
              <a:rPr lang="en-US" sz="2300" dirty="0" err="1">
                <a:hlinkClick r:id="rId3"/>
              </a:rPr>
              <a:t>Coursera_Capstone</a:t>
            </a:r>
            <a:r>
              <a:rPr lang="en-US" sz="2300" dirty="0">
                <a:hlinkClick r:id="rId3"/>
              </a:rPr>
              <a:t>/08_SpaceX_Predictive_Analytics.ipynb-SK.ipynb at main · </a:t>
            </a:r>
            <a:r>
              <a:rPr lang="en-US" sz="2300" dirty="0" err="1">
                <a:hlinkClick r:id="rId3"/>
              </a:rPr>
              <a:t>skennedybda</a:t>
            </a:r>
            <a:r>
              <a:rPr lang="en-US" sz="2300" dirty="0">
                <a:hlinkClick r:id="rId3"/>
              </a:rPr>
              <a:t>/</a:t>
            </a:r>
            <a:r>
              <a:rPr lang="en-US" sz="2300" dirty="0" err="1">
                <a:hlinkClick r:id="rId3"/>
              </a:rPr>
              <a:t>Coursera_Capstone</a:t>
            </a:r>
            <a:r>
              <a:rPr lang="en-US" sz="2300" dirty="0">
                <a:hlinkClick r:id="rId3"/>
              </a:rPr>
              <a:t> (github.com)</a:t>
            </a:r>
            <a:endParaRPr lang="en-US" sz="2300" dirty="0"/>
          </a:p>
        </p:txBody>
      </p:sp>
      <p:sp>
        <p:nvSpPr>
          <p:cNvPr id="4" name="Slide Number Placeholder 3">
            <a:extLst>
              <a:ext uri="{FF2B5EF4-FFF2-40B4-BE49-F238E27FC236}">
                <a16:creationId xmlns:a16="http://schemas.microsoft.com/office/drawing/2014/main" id="{8F1B08F2-C4AD-A440-BB78-A0625E28887A}"/>
              </a:ext>
              <a:ext uri="{C183D7F6-B498-43B3-948B-1728B52AA6E4}">
                <adec:decorative xmlns:adec="http://schemas.microsoft.com/office/drawing/2017/decorative" val="1"/>
              </a:ext>
            </a:extLst>
          </p:cNvPr>
          <p:cNvSpPr>
            <a:spLocks noGrp="1"/>
          </p:cNvSpPr>
          <p:nvPr>
            <p:ph type="sldNum" sz="quarter" idx="12"/>
          </p:nvPr>
        </p:nvSpPr>
        <p:spPr/>
        <p:txBody>
          <a:bodyPr/>
          <a:lstStyle/>
          <a:p>
            <a:fld id="{5075537C-CA84-1446-933C-8E9D027F9201}" type="slidenum">
              <a:rPr lang="en-US" smtClean="0"/>
              <a:t>15</a:t>
            </a:fld>
            <a:endParaRPr lang="en-US"/>
          </a:p>
        </p:txBody>
      </p:sp>
    </p:spTree>
    <p:extLst>
      <p:ext uri="{BB962C8B-B14F-4D97-AF65-F5344CB8AC3E}">
        <p14:creationId xmlns:p14="http://schemas.microsoft.com/office/powerpoint/2010/main" val="1813711241"/>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30F9542-6794-4F57-BB45-868D94AD06B0}"/>
              </a:ext>
            </a:extLst>
          </p:cNvPr>
          <p:cNvSpPr txBox="1">
            <a:spLocks noGrp="1"/>
          </p:cNvSpPr>
          <p:nvPr>
            <p:ph type="title" idx="4294967295"/>
          </p:nvPr>
        </p:nvSpPr>
        <p:spPr>
          <a:xfrm>
            <a:off x="770011" y="538650"/>
            <a:ext cx="10515600" cy="549049"/>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Results</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a typeface="IBM Plex Mono SemiBold" panose="020B0709050203000203" pitchFamily="49" charset="0"/>
              <a:cs typeface="IBM Plex Mono SemiBold" panose="020B0709050203000203" pitchFamily="49" charset="0"/>
            </a:endParaRPr>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473200"/>
            <a:ext cx="6337597" cy="484615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Exploratory data analysis</a:t>
            </a:r>
          </a:p>
          <a:p>
            <a:pPr>
              <a:lnSpc>
                <a:spcPct val="100000"/>
              </a:lnSpc>
              <a:spcBef>
                <a:spcPts val="1400"/>
              </a:spcBef>
            </a:pPr>
            <a:r>
              <a:rPr lang="en-US" sz="2200" dirty="0">
                <a:solidFill>
                  <a:schemeClr val="accent3">
                    <a:lumMod val="25000"/>
                  </a:schemeClr>
                </a:solidFill>
                <a:latin typeface="Abadi" panose="020B0604020104020204" pitchFamily="34" charset="0"/>
              </a:rPr>
              <a:t>Success rate of rocket launches improved with more attempts, even with higher payloads</a:t>
            </a:r>
          </a:p>
          <a:p>
            <a:pPr>
              <a:lnSpc>
                <a:spcPct val="100000"/>
              </a:lnSpc>
              <a:spcBef>
                <a:spcPts val="1400"/>
              </a:spcBef>
            </a:pPr>
            <a:r>
              <a:rPr lang="en-US" sz="2200" dirty="0">
                <a:solidFill>
                  <a:schemeClr val="accent3">
                    <a:lumMod val="25000"/>
                  </a:schemeClr>
                </a:solidFill>
                <a:latin typeface="Abadi" panose="020B0604020104020204" pitchFamily="34" charset="0"/>
              </a:rPr>
              <a:t>Launch site KSC LC-39A had the highest success rate among its peers</a:t>
            </a:r>
          </a:p>
          <a:p>
            <a:pPr>
              <a:lnSpc>
                <a:spcPct val="100000"/>
              </a:lnSpc>
              <a:spcBef>
                <a:spcPts val="1400"/>
              </a:spcBef>
            </a:pPr>
            <a:r>
              <a:rPr lang="en-US" sz="2200" dirty="0">
                <a:solidFill>
                  <a:schemeClr val="accent3">
                    <a:lumMod val="25000"/>
                  </a:schemeClr>
                </a:solidFill>
                <a:latin typeface="Abadi" panose="020B0604020104020204" pitchFamily="34" charset="0"/>
              </a:rPr>
              <a:t>Orbit types ES-LI, GEO, HEO, and SSO most successful with 100% success rate.</a:t>
            </a:r>
          </a:p>
          <a:p>
            <a:pPr lvl="1">
              <a:lnSpc>
                <a:spcPct val="100000"/>
              </a:lnSpc>
              <a:spcBef>
                <a:spcPts val="1400"/>
              </a:spcBef>
            </a:pPr>
            <a:r>
              <a:rPr lang="en-US" sz="2200" dirty="0">
                <a:solidFill>
                  <a:schemeClr val="accent3">
                    <a:lumMod val="25000"/>
                  </a:schemeClr>
                </a:solidFill>
                <a:latin typeface="Abadi" panose="020B0604020104020204" pitchFamily="34" charset="0"/>
              </a:rPr>
              <a:t>But these require additional launch data and analysis due to Orbit types ISS and GTO being the most widely used in launch attempts limiting launches for the above mentioned</a:t>
            </a: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Predictive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Decision Tree model was the best predictive model for the dataset utilized</a:t>
            </a:r>
          </a:p>
          <a:p>
            <a:pPr>
              <a:lnSpc>
                <a:spcPct val="100000"/>
              </a:lnSpc>
              <a:spcBef>
                <a:spcPts val="1400"/>
              </a:spcBef>
            </a:pPr>
            <a:r>
              <a:rPr lang="en-US" sz="2200" dirty="0">
                <a:solidFill>
                  <a:schemeClr val="accent3">
                    <a:lumMod val="25000"/>
                  </a:schemeClr>
                </a:solidFill>
                <a:latin typeface="Abadi" panose="020B0604020104020204" pitchFamily="34" charset="0"/>
              </a:rPr>
              <a:t>All predictive models analyzed returned the same level of accuracy, positively at 83.33%</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3" name="TextBox 2">
            <a:extLst>
              <a:ext uri="{FF2B5EF4-FFF2-40B4-BE49-F238E27FC236}">
                <a16:creationId xmlns:a16="http://schemas.microsoft.com/office/drawing/2014/main" id="{43ED3E2A-9240-C992-96AB-2566CAA5BF7A}"/>
              </a:ext>
            </a:extLst>
          </p:cNvPr>
          <p:cNvSpPr txBox="1"/>
          <p:nvPr/>
        </p:nvSpPr>
        <p:spPr>
          <a:xfrm>
            <a:off x="7069540" y="1473200"/>
            <a:ext cx="4693232" cy="369332"/>
          </a:xfrm>
          <a:prstGeom prst="rect">
            <a:avLst/>
          </a:prstGeom>
          <a:noFill/>
        </p:spPr>
        <p:txBody>
          <a:bodyPr wrap="square">
            <a:spAutoFit/>
          </a:bodyPr>
          <a:lstStyle/>
          <a:p>
            <a:pPr>
              <a:lnSpc>
                <a:spcPct val="100000"/>
              </a:lnSpc>
              <a:spcBef>
                <a:spcPts val="1400"/>
              </a:spcBef>
            </a:pPr>
            <a:r>
              <a:rPr lang="en-US" sz="1800" b="1" dirty="0">
                <a:solidFill>
                  <a:schemeClr val="accent3">
                    <a:lumMod val="25000"/>
                  </a:schemeClr>
                </a:solidFill>
                <a:latin typeface="Abadi" panose="020B0604020104020204" pitchFamily="34" charset="0"/>
              </a:rPr>
              <a:t>Interactive analytics demo in screenshots</a:t>
            </a:r>
          </a:p>
        </p:txBody>
      </p:sp>
      <p:pic>
        <p:nvPicPr>
          <p:cNvPr id="6" name="Picture 5" descr="Pie Chart showing success rate of all launch sites with an interactive drop down site selection.">
            <a:extLst>
              <a:ext uri="{FF2B5EF4-FFF2-40B4-BE49-F238E27FC236}">
                <a16:creationId xmlns:a16="http://schemas.microsoft.com/office/drawing/2014/main" id="{3F7A26C1-0282-BA85-F343-550D79BA0178}"/>
              </a:ext>
            </a:extLst>
          </p:cNvPr>
          <p:cNvPicPr>
            <a:picLocks noChangeAspect="1"/>
          </p:cNvPicPr>
          <p:nvPr/>
        </p:nvPicPr>
        <p:blipFill>
          <a:blip r:embed="rId4"/>
          <a:stretch>
            <a:fillRect/>
          </a:stretch>
        </p:blipFill>
        <p:spPr>
          <a:xfrm>
            <a:off x="7178722" y="1881089"/>
            <a:ext cx="4202318" cy="2665873"/>
          </a:xfrm>
          <a:prstGeom prst="rect">
            <a:avLst/>
          </a:prstGeom>
        </p:spPr>
      </p:pic>
      <p:pic>
        <p:nvPicPr>
          <p:cNvPr id="10" name="Picture 9" descr="Scatter plot showing launch outcomes per site for different sizes of payload, along with an interactive payload mass value sliding selector.">
            <a:extLst>
              <a:ext uri="{FF2B5EF4-FFF2-40B4-BE49-F238E27FC236}">
                <a16:creationId xmlns:a16="http://schemas.microsoft.com/office/drawing/2014/main" id="{3DAF14A9-33BE-5926-DF3E-DC93DEC8C382}"/>
              </a:ext>
            </a:extLst>
          </p:cNvPr>
          <p:cNvPicPr>
            <a:picLocks noChangeAspect="1"/>
          </p:cNvPicPr>
          <p:nvPr/>
        </p:nvPicPr>
        <p:blipFill rotWithShape="1">
          <a:blip r:embed="rId5"/>
          <a:srcRect t="22053"/>
          <a:stretch/>
        </p:blipFill>
        <p:spPr>
          <a:xfrm>
            <a:off x="7178721" y="4380931"/>
            <a:ext cx="4202319" cy="1938419"/>
          </a:xfrm>
          <a:prstGeom prst="rect">
            <a:avLst/>
          </a:prstGeom>
        </p:spPr>
      </p:pic>
      <p:sp>
        <p:nvSpPr>
          <p:cNvPr id="4" name="Slide Number Placeholder 3">
            <a:extLst>
              <a:ext uri="{FF2B5EF4-FFF2-40B4-BE49-F238E27FC236}">
                <a16:creationId xmlns:a16="http://schemas.microsoft.com/office/drawing/2014/main" id="{3D45C363-925C-9E48-86B0-27D7D36E50D6}"/>
              </a:ext>
              <a:ext uri="{C183D7F6-B498-43B3-948B-1728B52AA6E4}">
                <adec:decorative xmlns:adec="http://schemas.microsoft.com/office/drawing/2017/decorative" val="1"/>
              </a:ext>
            </a:extLst>
          </p:cNvPr>
          <p:cNvSpPr>
            <a:spLocks noGrp="1"/>
          </p:cNvSpPr>
          <p:nvPr>
            <p:ph type="sldNum" sz="quarter" idx="12"/>
          </p:nvPr>
        </p:nvSpPr>
        <p:spPr/>
        <p:txBody>
          <a:bodyPr/>
          <a:lstStyle/>
          <a:p>
            <a:fld id="{5075537C-CA84-1446-933C-8E9D027F9201}" type="slidenum">
              <a:rPr lang="en-US" smtClean="0"/>
              <a:t>16</a:t>
            </a:fld>
            <a:endParaRPr lang="en-US"/>
          </a:p>
        </p:txBody>
      </p:sp>
    </p:spTree>
    <p:extLst>
      <p:ext uri="{BB962C8B-B14F-4D97-AF65-F5344CB8AC3E}">
        <p14:creationId xmlns:p14="http://schemas.microsoft.com/office/powerpoint/2010/main" val="321008965"/>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noGrp="1"/>
          </p:cNvSpPr>
          <p:nvPr>
            <p:ph type="title" idx="4294967295"/>
          </p:nvPr>
        </p:nvSpPr>
        <p:spPr>
          <a:xfrm>
            <a:off x="645064" y="525982"/>
            <a:ext cx="4282983" cy="1200361"/>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Flight Number vs. Launch Site</a:t>
            </a:r>
          </a:p>
        </p:txBody>
      </p:sp>
      <p:sp>
        <p:nvSpPr>
          <p:cNvPr id="28" name="Rectangle 27">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5066" y="2031101"/>
            <a:ext cx="4282984" cy="3511943"/>
          </a:xfrm>
          <a:prstGeom prst="rect">
            <a:avLst/>
          </a:prstGeom>
        </p:spPr>
        <p:txBody>
          <a:bodyPr vert="horz" lIns="91440" tIns="45720" rIns="91440" bIns="45720" rtlCol="0" anchor="ctr">
            <a:normAutofit/>
          </a:bodyPr>
          <a:lstStyle/>
          <a:p>
            <a:pPr>
              <a:spcBef>
                <a:spcPts val="1400"/>
              </a:spcBef>
            </a:pPr>
            <a:r>
              <a:rPr lang="en-US" sz="1800" dirty="0"/>
              <a:t>It was found that generally more successful launches were seen when launch sites had higher numbers of flights</a:t>
            </a:r>
          </a:p>
          <a:p>
            <a:pPr>
              <a:spcBef>
                <a:spcPts val="1400"/>
              </a:spcBef>
            </a:pPr>
            <a:r>
              <a:rPr lang="en-US" sz="1800" dirty="0"/>
              <a:t>Additionally, it is observed that a higher concentration of successful launches occurred during the later end of launch attempts per site. </a:t>
            </a:r>
          </a:p>
          <a:p>
            <a:pPr>
              <a:spcBef>
                <a:spcPts val="1400"/>
              </a:spcBef>
            </a:pPr>
            <a:endParaRPr lang="en-US" sz="1800" dirty="0"/>
          </a:p>
          <a:p>
            <a:pPr>
              <a:spcBef>
                <a:spcPts val="1400"/>
              </a:spcBef>
            </a:pPr>
            <a:r>
              <a:rPr lang="en-US" sz="1800" dirty="0"/>
              <a:t>In this chart Success = 1 via Class</a:t>
            </a:r>
          </a:p>
        </p:txBody>
      </p:sp>
      <p:sp>
        <p:nvSpPr>
          <p:cNvPr id="30" name="Rectangle 29">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6A53B34-C5A3-EBD0-DA33-FAD826D1EF73}"/>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987738" y="758852"/>
            <a:ext cx="5628018" cy="5107426"/>
          </a:xfrm>
          <a:prstGeom prst="rect">
            <a:avLst/>
          </a:prstGeom>
        </p:spPr>
      </p:pic>
      <p:sp>
        <p:nvSpPr>
          <p:cNvPr id="5" name="Slide Number Placeholder 4">
            <a:extLst>
              <a:ext uri="{FF2B5EF4-FFF2-40B4-BE49-F238E27FC236}">
                <a16:creationId xmlns:a16="http://schemas.microsoft.com/office/drawing/2014/main" id="{31BF7889-073A-E045-A3F2-45D63BD0FDC0}"/>
              </a:ext>
              <a:ext uri="{C183D7F6-B498-43B3-948B-1728B52AA6E4}">
                <adec:decorative xmlns:adec="http://schemas.microsoft.com/office/drawing/2017/decorative" val="1"/>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schemeClr val="tx1">
                    <a:tint val="75000"/>
                  </a:schemeClr>
                </a:solidFill>
                <a:latin typeface="+mn-lt"/>
              </a:rPr>
              <a:pPr>
                <a:spcAft>
                  <a:spcPts val="600"/>
                </a:spcAft>
                <a:defRPr/>
              </a:pPr>
              <a:t>18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5605948"/>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noGrp="1"/>
          </p:cNvSpPr>
          <p:nvPr>
            <p:ph type="title" idx="4294967295"/>
          </p:nvPr>
        </p:nvSpPr>
        <p:spPr>
          <a:xfrm>
            <a:off x="645064" y="525982"/>
            <a:ext cx="4282984" cy="1200361"/>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Payload vs. </a:t>
            </a:r>
            <a:br>
              <a:rPr kumimoji="0" lang="en-US" sz="37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br>
            <a:r>
              <a:rPr kumimoji="0" lang="en-US" sz="37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Launch Site</a:t>
            </a:r>
          </a:p>
        </p:txBody>
      </p:sp>
      <p:sp>
        <p:nvSpPr>
          <p:cNvPr id="28" name="Rectangle 27">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A3C0B682-BFD1-879F-1512-42A304BF3848}"/>
              </a:ext>
              <a:ext uri="{C183D7F6-B498-43B3-948B-1728B52AA6E4}">
                <adec:decorative xmlns:adec="http://schemas.microsoft.com/office/drawing/2017/decorative" val="0"/>
              </a:ext>
            </a:extLst>
          </p:cNvPr>
          <p:cNvSpPr txBox="1">
            <a:spLocks/>
          </p:cNvSpPr>
          <p:nvPr/>
        </p:nvSpPr>
        <p:spPr>
          <a:xfrm>
            <a:off x="616531" y="2029634"/>
            <a:ext cx="4282984" cy="351194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800" dirty="0"/>
              <a:t>On observation, higher payload launches resulted in a higher success rate. </a:t>
            </a:r>
          </a:p>
          <a:p>
            <a:pPr>
              <a:spcBef>
                <a:spcPts val="1400"/>
              </a:spcBef>
            </a:pPr>
            <a:r>
              <a:rPr lang="en-US" sz="1800" dirty="0"/>
              <a:t>A majority of launches greater than 9,000 kg were successful.</a:t>
            </a:r>
          </a:p>
          <a:p>
            <a:pPr>
              <a:spcBef>
                <a:spcPts val="1400"/>
              </a:spcBef>
            </a:pPr>
            <a:r>
              <a:rPr lang="en-US" sz="1800" dirty="0"/>
              <a:t>Launch site VAFB SLC 4E did not launch a payload greater than 10,000 kg, suggesting a capacity limit for the site</a:t>
            </a:r>
            <a:br>
              <a:rPr lang="en-US" sz="1800" dirty="0"/>
            </a:br>
            <a:endParaRPr lang="en-US" sz="1800" dirty="0"/>
          </a:p>
          <a:p>
            <a:pPr>
              <a:spcBef>
                <a:spcPts val="1400"/>
              </a:spcBef>
            </a:pPr>
            <a:r>
              <a:rPr lang="en-US" sz="1800" dirty="0"/>
              <a:t>In this chart Success = 1 via Class</a:t>
            </a:r>
          </a:p>
        </p:txBody>
      </p:sp>
      <p:pic>
        <p:nvPicPr>
          <p:cNvPr id="8" name="Picture 7">
            <a:extLst>
              <a:ext uri="{FF2B5EF4-FFF2-40B4-BE49-F238E27FC236}">
                <a16:creationId xmlns:a16="http://schemas.microsoft.com/office/drawing/2014/main" id="{1E59D37C-FC50-85F3-9A7B-832E1968B846}"/>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872480" y="1635761"/>
            <a:ext cx="5895778" cy="3078480"/>
          </a:xfrm>
          <a:prstGeom prst="rect">
            <a:avLst/>
          </a:prstGeom>
        </p:spPr>
      </p:pic>
      <p:sp>
        <p:nvSpPr>
          <p:cNvPr id="5" name="Slide Number Placeholder 4">
            <a:extLst>
              <a:ext uri="{FF2B5EF4-FFF2-40B4-BE49-F238E27FC236}">
                <a16:creationId xmlns:a16="http://schemas.microsoft.com/office/drawing/2014/main" id="{31BF7889-073A-E045-A3F2-45D63BD0FDC0}"/>
              </a:ext>
              <a:ext uri="{C183D7F6-B498-43B3-948B-1728B52AA6E4}">
                <adec:decorative xmlns:adec="http://schemas.microsoft.com/office/drawing/2017/decorative" val="1"/>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schemeClr val="tx1">
                    <a:tint val="75000"/>
                  </a:schemeClr>
                </a:solidFill>
                <a:latin typeface="+mn-lt"/>
              </a:rPr>
              <a:pPr>
                <a:spcAft>
                  <a:spcPts val="600"/>
                </a:spcAft>
                <a:defRPr/>
              </a:pPr>
              <a:t>19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9789237"/>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noGrp="1"/>
          </p:cNvSpPr>
          <p:nvPr>
            <p:ph type="title" idx="4294967295"/>
          </p:nvPr>
        </p:nvSpPr>
        <p:spPr>
          <a:xfrm>
            <a:off x="770011" y="538650"/>
            <a:ext cx="10515600" cy="549049"/>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Outline</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4" name="Slide Number Placeholder 3">
            <a:extLst>
              <a:ext uri="{FF2B5EF4-FFF2-40B4-BE49-F238E27FC236}">
                <a16:creationId xmlns:a16="http://schemas.microsoft.com/office/drawing/2014/main" id="{E2403FD9-22AB-4833-9FE0-E1E67C96862D}"/>
              </a:ext>
              <a:ext uri="{C183D7F6-B498-43B3-948B-1728B52AA6E4}">
                <adec:decorative xmlns:adec="http://schemas.microsoft.com/office/drawing/2017/decorative" val="1"/>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Tree>
    <p:extLst>
      <p:ext uri="{BB962C8B-B14F-4D97-AF65-F5344CB8AC3E}">
        <p14:creationId xmlns:p14="http://schemas.microsoft.com/office/powerpoint/2010/main" val="724038033"/>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noGrp="1"/>
          </p:cNvSpPr>
          <p:nvPr>
            <p:ph type="title" idx="4294967295"/>
          </p:nvPr>
        </p:nvSpPr>
        <p:spPr>
          <a:xfrm>
            <a:off x="645064" y="525982"/>
            <a:ext cx="4282983" cy="1200361"/>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Success Rate vs. Orbit Type</a:t>
            </a:r>
          </a:p>
        </p:txBody>
      </p:sp>
      <p:sp>
        <p:nvSpPr>
          <p:cNvPr id="13" name="Rectangle 12">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5066" y="2031101"/>
            <a:ext cx="4282984" cy="3511943"/>
          </a:xfrm>
          <a:prstGeom prst="rect">
            <a:avLst/>
          </a:prstGeom>
        </p:spPr>
        <p:txBody>
          <a:bodyPr vert="horz" lIns="91440" tIns="45720" rIns="91440" bIns="45720" rtlCol="0" anchor="ctr">
            <a:normAutofit/>
          </a:bodyPr>
          <a:lstStyle/>
          <a:p>
            <a:pPr>
              <a:spcBef>
                <a:spcPts val="1400"/>
              </a:spcBef>
            </a:pPr>
            <a:r>
              <a:rPr lang="en-US" sz="1800" dirty="0"/>
              <a:t>Success Rate of 100% included Orbit Types of ES-L1, GEO, HEO, SSO</a:t>
            </a:r>
          </a:p>
          <a:p>
            <a:pPr>
              <a:spcBef>
                <a:spcPts val="1400"/>
              </a:spcBef>
            </a:pPr>
            <a:r>
              <a:rPr lang="en-US" sz="1800" dirty="0"/>
              <a:t>Success Rate of 50 – 90% included GTO, ISS, LEO, MEO, PO</a:t>
            </a:r>
          </a:p>
          <a:p>
            <a:pPr>
              <a:spcBef>
                <a:spcPts val="1400"/>
              </a:spcBef>
            </a:pPr>
            <a:r>
              <a:rPr lang="en-US" sz="1800" dirty="0"/>
              <a:t>Orbit Type of SO did not have a successful launch</a:t>
            </a:r>
          </a:p>
          <a:p>
            <a:pPr marL="0" indent="0">
              <a:spcBef>
                <a:spcPts val="1400"/>
              </a:spcBef>
              <a:buNone/>
            </a:pPr>
            <a:endParaRPr lang="en-US" sz="1800" dirty="0"/>
          </a:p>
        </p:txBody>
      </p:sp>
      <p:sp>
        <p:nvSpPr>
          <p:cNvPr id="15" name="Rectangle 14">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45DF545-E020-CCC6-58F7-5B3F2CB6CC9C}"/>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847845" y="738431"/>
            <a:ext cx="5878677" cy="5151524"/>
          </a:xfrm>
          <a:prstGeom prst="rect">
            <a:avLst/>
          </a:prstGeom>
        </p:spPr>
      </p:pic>
      <p:sp>
        <p:nvSpPr>
          <p:cNvPr id="5" name="Slide Number Placeholder 4">
            <a:extLst>
              <a:ext uri="{FF2B5EF4-FFF2-40B4-BE49-F238E27FC236}">
                <a16:creationId xmlns:a16="http://schemas.microsoft.com/office/drawing/2014/main" id="{31BF7889-073A-E045-A3F2-45D63BD0FDC0}"/>
              </a:ext>
              <a:ext uri="{C183D7F6-B498-43B3-948B-1728B52AA6E4}">
                <adec:decorative xmlns:adec="http://schemas.microsoft.com/office/drawing/2017/decorative" val="1"/>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noGrp="1"/>
          </p:cNvSpPr>
          <p:nvPr>
            <p:ph type="title" idx="4294967295"/>
          </p:nvPr>
        </p:nvSpPr>
        <p:spPr>
          <a:xfrm>
            <a:off x="645064" y="525982"/>
            <a:ext cx="4282983" cy="1200361"/>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Flight Number vs. Orbit Type</a:t>
            </a:r>
          </a:p>
        </p:txBody>
      </p:sp>
      <p:sp>
        <p:nvSpPr>
          <p:cNvPr id="13" name="Rectangle 12">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E836C006-24BA-8DC8-B2C7-BBA5F09A80B9}"/>
              </a:ext>
            </a:extLst>
          </p:cNvPr>
          <p:cNvSpPr txBox="1">
            <a:spLocks/>
          </p:cNvSpPr>
          <p:nvPr/>
        </p:nvSpPr>
        <p:spPr>
          <a:xfrm>
            <a:off x="616531" y="2029634"/>
            <a:ext cx="4282984" cy="3511943"/>
          </a:xfrm>
          <a:prstGeom prst="rect">
            <a:avLst/>
          </a:prstGeom>
        </p:spPr>
        <p:txBody>
          <a:bodyPr vert="horz" lIns="91440" tIns="45720" rIns="91440" bIns="45720" rtlCol="0"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800" dirty="0"/>
              <a:t>Viewing orbit type launch outcome by flight number shows that some orbit types were not tested as thoroughly as others. </a:t>
            </a:r>
          </a:p>
          <a:p>
            <a:pPr>
              <a:spcBef>
                <a:spcPts val="1400"/>
              </a:spcBef>
            </a:pPr>
            <a:r>
              <a:rPr lang="en-US" sz="1800" dirty="0"/>
              <a:t>This is particularly seen in orbit types GEO and SO where each only had one launch attempt. </a:t>
            </a:r>
            <a:br>
              <a:rPr lang="en-US" sz="1800" dirty="0"/>
            </a:br>
            <a:br>
              <a:rPr lang="en-US" sz="1800" dirty="0"/>
            </a:br>
            <a:r>
              <a:rPr lang="en-US" sz="1800" dirty="0"/>
              <a:t>This leads belief that there is not enough evidence to consider either orbit types as successful / inferior to other orbit types respectfully.</a:t>
            </a:r>
          </a:p>
          <a:p>
            <a:pPr>
              <a:spcBef>
                <a:spcPts val="1400"/>
              </a:spcBef>
            </a:pPr>
            <a:r>
              <a:rPr lang="en-US" sz="1800" dirty="0"/>
              <a:t>Majority of launches utilized orbit types IS or GTO</a:t>
            </a:r>
          </a:p>
          <a:p>
            <a:pPr>
              <a:spcBef>
                <a:spcPts val="1400"/>
              </a:spcBef>
            </a:pPr>
            <a:r>
              <a:rPr lang="en-US" sz="1800" dirty="0"/>
              <a:t>In this chart Success = 1 via Class</a:t>
            </a:r>
          </a:p>
        </p:txBody>
      </p:sp>
      <p:pic>
        <p:nvPicPr>
          <p:cNvPr id="6" name="Picture 5">
            <a:extLst>
              <a:ext uri="{FF2B5EF4-FFF2-40B4-BE49-F238E27FC236}">
                <a16:creationId xmlns:a16="http://schemas.microsoft.com/office/drawing/2014/main" id="{6C634F37-DD8F-A2D1-EF4D-6F73F173CA1F}"/>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907245" y="1493520"/>
            <a:ext cx="5708511" cy="3657600"/>
          </a:xfrm>
          <a:prstGeom prst="rect">
            <a:avLst/>
          </a:prstGeom>
        </p:spPr>
      </p:pic>
      <p:sp>
        <p:nvSpPr>
          <p:cNvPr id="5" name="Slide Number Placeholder 4">
            <a:extLst>
              <a:ext uri="{FF2B5EF4-FFF2-40B4-BE49-F238E27FC236}">
                <a16:creationId xmlns:a16="http://schemas.microsoft.com/office/drawing/2014/main" id="{31BF7889-073A-E045-A3F2-45D63BD0FDC0}"/>
              </a:ext>
              <a:ext uri="{C183D7F6-B498-43B3-948B-1728B52AA6E4}">
                <adec:decorative xmlns:adec="http://schemas.microsoft.com/office/drawing/2017/decorative" val="1"/>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106727586"/>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noGrp="1"/>
          </p:cNvSpPr>
          <p:nvPr>
            <p:ph type="title" idx="4294967295"/>
          </p:nvPr>
        </p:nvSpPr>
        <p:spPr>
          <a:xfrm>
            <a:off x="645064" y="525982"/>
            <a:ext cx="4741496" cy="1200361"/>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Payload vs. Orbit Type</a:t>
            </a:r>
          </a:p>
        </p:txBody>
      </p:sp>
      <p:sp>
        <p:nvSpPr>
          <p:cNvPr id="13" name="Rectangle 12">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A79A2DE1-FECC-3A81-B67C-D533986AC1B0}"/>
              </a:ext>
            </a:extLst>
          </p:cNvPr>
          <p:cNvSpPr txBox="1">
            <a:spLocks/>
          </p:cNvSpPr>
          <p:nvPr/>
        </p:nvSpPr>
        <p:spPr>
          <a:xfrm>
            <a:off x="616530" y="2029634"/>
            <a:ext cx="4770029" cy="3511943"/>
          </a:xfrm>
          <a:prstGeom prst="rect">
            <a:avLst/>
          </a:prstGeom>
        </p:spPr>
        <p:txBody>
          <a:bodyPr vert="horz" lIns="91440" tIns="45720" rIns="91440" bIns="45720" rtlCol="0" anchor="ct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800" dirty="0"/>
              <a:t>Orbit Type VLEO was exclusively used for the highest payload launch attempts </a:t>
            </a:r>
            <a:br>
              <a:rPr lang="en-US" sz="1800" dirty="0"/>
            </a:br>
            <a:r>
              <a:rPr lang="en-US" sz="1800" dirty="0"/>
              <a:t>(above 13,000 kg)</a:t>
            </a:r>
          </a:p>
          <a:p>
            <a:pPr>
              <a:spcBef>
                <a:spcPts val="1400"/>
              </a:spcBef>
            </a:pPr>
            <a:r>
              <a:rPr lang="en-US" sz="1800" dirty="0"/>
              <a:t>Majority of launch attempts utilized ISS or GTO, with observance that launch attempts concentrated within the 2,000 – 7,000 kg payload range.</a:t>
            </a:r>
            <a:br>
              <a:rPr lang="en-US" sz="1800" dirty="0"/>
            </a:br>
            <a:br>
              <a:rPr lang="en-US" sz="1800" dirty="0"/>
            </a:br>
            <a:r>
              <a:rPr lang="en-US" sz="1800" dirty="0"/>
              <a:t>This supports the popularity, or prior establishment, of orbit types of ISS and GTO.</a:t>
            </a:r>
          </a:p>
          <a:p>
            <a:pPr>
              <a:spcBef>
                <a:spcPts val="1400"/>
              </a:spcBef>
            </a:pPr>
            <a:r>
              <a:rPr lang="en-US" sz="1800" dirty="0"/>
              <a:t>It is interesting that while these orbit types had failed / no launch attempts at lower payload under 2,000 kg, orbit types with success at that level ES-L1, SSO, HEO were not utilized in higher payload launch attempts </a:t>
            </a:r>
          </a:p>
          <a:p>
            <a:pPr>
              <a:spcBef>
                <a:spcPts val="1400"/>
              </a:spcBef>
            </a:pPr>
            <a:r>
              <a:rPr lang="en-US" sz="1800" dirty="0"/>
              <a:t>In this chart Success = 1 via Class</a:t>
            </a:r>
          </a:p>
        </p:txBody>
      </p:sp>
      <p:pic>
        <p:nvPicPr>
          <p:cNvPr id="6" name="Picture 5">
            <a:extLst>
              <a:ext uri="{FF2B5EF4-FFF2-40B4-BE49-F238E27FC236}">
                <a16:creationId xmlns:a16="http://schemas.microsoft.com/office/drawing/2014/main" id="{948682AD-EE28-A7F8-1EF0-17E1E2BC6FB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892800" y="883920"/>
            <a:ext cx="5722956" cy="4013200"/>
          </a:xfrm>
          <a:prstGeom prst="rect">
            <a:avLst/>
          </a:prstGeom>
        </p:spPr>
      </p:pic>
      <p:sp>
        <p:nvSpPr>
          <p:cNvPr id="5" name="Slide Number Placeholder 4">
            <a:extLst>
              <a:ext uri="{FF2B5EF4-FFF2-40B4-BE49-F238E27FC236}">
                <a16:creationId xmlns:a16="http://schemas.microsoft.com/office/drawing/2014/main" id="{31BF7889-073A-E045-A3F2-45D63BD0FDC0}"/>
              </a:ext>
              <a:ext uri="{C183D7F6-B498-43B3-948B-1728B52AA6E4}">
                <adec:decorative xmlns:adec="http://schemas.microsoft.com/office/drawing/2017/decorative" val="1"/>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145340593"/>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noGrp="1"/>
          </p:cNvSpPr>
          <p:nvPr>
            <p:ph type="title" idx="4294967295"/>
          </p:nvPr>
        </p:nvSpPr>
        <p:spPr>
          <a:xfrm>
            <a:off x="645064" y="525982"/>
            <a:ext cx="4282983" cy="1200361"/>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Launch Success Yearly Trend</a:t>
            </a:r>
          </a:p>
        </p:txBody>
      </p:sp>
      <p:sp>
        <p:nvSpPr>
          <p:cNvPr id="13" name="Rectangle 12">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5066" y="2031101"/>
            <a:ext cx="4282984" cy="3511943"/>
          </a:xfrm>
          <a:prstGeom prst="rect">
            <a:avLst/>
          </a:prstGeom>
        </p:spPr>
        <p:txBody>
          <a:bodyPr vert="horz" lIns="91440" tIns="45720" rIns="91440" bIns="45720" rtlCol="0" anchor="ctr">
            <a:normAutofit/>
          </a:bodyPr>
          <a:lstStyle/>
          <a:p>
            <a:pPr>
              <a:spcBef>
                <a:spcPts val="1400"/>
              </a:spcBef>
            </a:pPr>
            <a:r>
              <a:rPr lang="en-US" sz="1800" dirty="0"/>
              <a:t>The success rate of launch attempts is positive overall from year 2013 to 2020</a:t>
            </a:r>
          </a:p>
          <a:p>
            <a:pPr>
              <a:spcBef>
                <a:spcPts val="1400"/>
              </a:spcBef>
            </a:pPr>
            <a:r>
              <a:rPr lang="en-US" sz="1800" dirty="0"/>
              <a:t>There was a sharp decline in performance between 2017 to 2018 but this was followed with an equal recovery in the following year</a:t>
            </a:r>
          </a:p>
          <a:p>
            <a:pPr marL="0" indent="0">
              <a:spcBef>
                <a:spcPts val="1400"/>
              </a:spcBef>
              <a:buNone/>
            </a:pPr>
            <a:endParaRPr lang="en-US" sz="1800" dirty="0"/>
          </a:p>
        </p:txBody>
      </p:sp>
      <p:sp>
        <p:nvSpPr>
          <p:cNvPr id="15" name="Rectangle 14">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8DF286A-C1B3-9B16-65A3-7FD40C7089E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987738" y="1152813"/>
            <a:ext cx="5628018" cy="4319503"/>
          </a:xfrm>
          <a:prstGeom prst="rect">
            <a:avLst/>
          </a:prstGeom>
        </p:spPr>
      </p:pic>
      <p:sp>
        <p:nvSpPr>
          <p:cNvPr id="5" name="Slide Number Placeholder 4">
            <a:extLst>
              <a:ext uri="{FF2B5EF4-FFF2-40B4-BE49-F238E27FC236}">
                <a16:creationId xmlns:a16="http://schemas.microsoft.com/office/drawing/2014/main" id="{31BF7889-073A-E045-A3F2-45D63BD0FDC0}"/>
              </a:ext>
              <a:ext uri="{C183D7F6-B498-43B3-948B-1728B52AA6E4}">
                <adec:decorative xmlns:adec="http://schemas.microsoft.com/office/drawing/2017/decorative" val="1"/>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6594483"/>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BCF16F5-E0AF-4144-B7AF-BDDCDF8D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95584" y="610517"/>
            <a:ext cx="4010943" cy="5636963"/>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7085843F-A255-4AE2-BD1C-10954E1A6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0"/>
            <a:ext cx="7918980" cy="6858000"/>
          </a:xfrm>
          <a:custGeom>
            <a:avLst/>
            <a:gdLst>
              <a:gd name="connsiteX0" fmla="*/ 0 w 7918980"/>
              <a:gd name="connsiteY0" fmla="*/ 0 h 6858000"/>
              <a:gd name="connsiteX1" fmla="*/ 504457 w 7918980"/>
              <a:gd name="connsiteY1" fmla="*/ 0 h 6858000"/>
              <a:gd name="connsiteX2" fmla="*/ 727500 w 7918980"/>
              <a:gd name="connsiteY2" fmla="*/ 0 h 6858000"/>
              <a:gd name="connsiteX3" fmla="*/ 1822980 w 7918980"/>
              <a:gd name="connsiteY3" fmla="*/ 0 h 6858000"/>
              <a:gd name="connsiteX4" fmla="*/ 2092387 w 7918980"/>
              <a:gd name="connsiteY4" fmla="*/ 0 h 6858000"/>
              <a:gd name="connsiteX5" fmla="*/ 7076514 w 7918980"/>
              <a:gd name="connsiteY5" fmla="*/ 0 h 6858000"/>
              <a:gd name="connsiteX6" fmla="*/ 7264525 w 7918980"/>
              <a:gd name="connsiteY6" fmla="*/ 0 h 6858000"/>
              <a:gd name="connsiteX7" fmla="*/ 7390497 w 7918980"/>
              <a:gd name="connsiteY7" fmla="*/ 0 h 6858000"/>
              <a:gd name="connsiteX8" fmla="*/ 7389918 w 7918980"/>
              <a:gd name="connsiteY8" fmla="*/ 1705 h 6858000"/>
              <a:gd name="connsiteX9" fmla="*/ 7374574 w 7918980"/>
              <a:gd name="connsiteY9" fmla="*/ 17287 h 6858000"/>
              <a:gd name="connsiteX10" fmla="*/ 7368621 w 7918980"/>
              <a:gd name="connsiteY10" fmla="*/ 130336 h 6858000"/>
              <a:gd name="connsiteX11" fmla="*/ 7361269 w 7918980"/>
              <a:gd name="connsiteY11" fmla="*/ 187093 h 6858000"/>
              <a:gd name="connsiteX12" fmla="*/ 7368770 w 7918980"/>
              <a:gd name="connsiteY12" fmla="*/ 265704 h 6858000"/>
              <a:gd name="connsiteX13" fmla="*/ 7365293 w 7918980"/>
              <a:gd name="connsiteY13" fmla="*/ 354566 h 6858000"/>
              <a:gd name="connsiteX14" fmla="*/ 7347106 w 7918980"/>
              <a:gd name="connsiteY14" fmla="*/ 472000 h 6858000"/>
              <a:gd name="connsiteX15" fmla="*/ 7345150 w 7918980"/>
              <a:gd name="connsiteY15" fmla="*/ 473782 h 6858000"/>
              <a:gd name="connsiteX16" fmla="*/ 7344778 w 7918980"/>
              <a:gd name="connsiteY16" fmla="*/ 491380 h 6858000"/>
              <a:gd name="connsiteX17" fmla="*/ 7359399 w 7918980"/>
              <a:gd name="connsiteY17" fmla="*/ 531675 h 6858000"/>
              <a:gd name="connsiteX18" fmla="*/ 7356415 w 7918980"/>
              <a:gd name="connsiteY18" fmla="*/ 536015 h 6858000"/>
              <a:gd name="connsiteX19" fmla="*/ 7361068 w 7918980"/>
              <a:gd name="connsiteY19" fmla="*/ 572092 h 6858000"/>
              <a:gd name="connsiteX20" fmla="*/ 7359041 w 7918980"/>
              <a:gd name="connsiteY20" fmla="*/ 572511 h 6858000"/>
              <a:gd name="connsiteX21" fmla="*/ 7351198 w 7918980"/>
              <a:gd name="connsiteY21" fmla="*/ 582332 h 6858000"/>
              <a:gd name="connsiteX22" fmla="*/ 7340991 w 7918980"/>
              <a:gd name="connsiteY22" fmla="*/ 601285 h 6858000"/>
              <a:gd name="connsiteX23" fmla="*/ 7296154 w 7918980"/>
              <a:gd name="connsiteY23" fmla="*/ 681608 h 6858000"/>
              <a:gd name="connsiteX24" fmla="*/ 7295943 w 7918980"/>
              <a:gd name="connsiteY24" fmla="*/ 689151 h 6858000"/>
              <a:gd name="connsiteX25" fmla="*/ 7295465 w 7918980"/>
              <a:gd name="connsiteY25" fmla="*/ 689289 h 6858000"/>
              <a:gd name="connsiteX26" fmla="*/ 7294306 w 7918980"/>
              <a:gd name="connsiteY26" fmla="*/ 697222 h 6858000"/>
              <a:gd name="connsiteX27" fmla="*/ 7295144 w 7918980"/>
              <a:gd name="connsiteY27" fmla="*/ 717531 h 6858000"/>
              <a:gd name="connsiteX28" fmla="*/ 7291871 w 7918980"/>
              <a:gd name="connsiteY28" fmla="*/ 722494 h 6858000"/>
              <a:gd name="connsiteX29" fmla="*/ 7286061 w 7918980"/>
              <a:gd name="connsiteY29" fmla="*/ 724368 h 6858000"/>
              <a:gd name="connsiteX30" fmla="*/ 7269961 w 7918980"/>
              <a:gd name="connsiteY30" fmla="*/ 752692 h 6858000"/>
              <a:gd name="connsiteX31" fmla="*/ 7240170 w 7918980"/>
              <a:gd name="connsiteY31" fmla="*/ 816346 h 6858000"/>
              <a:gd name="connsiteX32" fmla="*/ 7211938 w 7918980"/>
              <a:gd name="connsiteY32" fmla="*/ 889417 h 6858000"/>
              <a:gd name="connsiteX33" fmla="*/ 7130024 w 7918980"/>
              <a:gd name="connsiteY33" fmla="*/ 1063288 h 6858000"/>
              <a:gd name="connsiteX34" fmla="*/ 7126817 w 7918980"/>
              <a:gd name="connsiteY34" fmla="*/ 1157176 h 6858000"/>
              <a:gd name="connsiteX35" fmla="*/ 7109474 w 7918980"/>
              <a:gd name="connsiteY35" fmla="*/ 1210776 h 6858000"/>
              <a:gd name="connsiteX36" fmla="*/ 7105443 w 7918980"/>
              <a:gd name="connsiteY36" fmla="*/ 1301993 h 6858000"/>
              <a:gd name="connsiteX37" fmla="*/ 7075215 w 7918980"/>
              <a:gd name="connsiteY37" fmla="*/ 1360879 h 6858000"/>
              <a:gd name="connsiteX38" fmla="*/ 7067477 w 7918980"/>
              <a:gd name="connsiteY38" fmla="*/ 1404045 h 6858000"/>
              <a:gd name="connsiteX39" fmla="*/ 7046803 w 7918980"/>
              <a:gd name="connsiteY39" fmla="*/ 1429568 h 6858000"/>
              <a:gd name="connsiteX40" fmla="*/ 7047831 w 7918980"/>
              <a:gd name="connsiteY40" fmla="*/ 1430305 h 6858000"/>
              <a:gd name="connsiteX41" fmla="*/ 7035374 w 7918980"/>
              <a:gd name="connsiteY41" fmla="*/ 1463304 h 6858000"/>
              <a:gd name="connsiteX42" fmla="*/ 7032938 w 7918980"/>
              <a:gd name="connsiteY42" fmla="*/ 1514846 h 6858000"/>
              <a:gd name="connsiteX43" fmla="*/ 7029397 w 7918980"/>
              <a:gd name="connsiteY43" fmla="*/ 1519731 h 6858000"/>
              <a:gd name="connsiteX44" fmla="*/ 7029620 w 7918980"/>
              <a:gd name="connsiteY44" fmla="*/ 1519929 h 6858000"/>
              <a:gd name="connsiteX45" fmla="*/ 7030612 w 7918980"/>
              <a:gd name="connsiteY45" fmla="*/ 1546022 h 6858000"/>
              <a:gd name="connsiteX46" fmla="*/ 7035010 w 7918980"/>
              <a:gd name="connsiteY46" fmla="*/ 1578752 h 6858000"/>
              <a:gd name="connsiteX47" fmla="*/ 7026513 w 7918980"/>
              <a:gd name="connsiteY47" fmla="*/ 1647555 h 6858000"/>
              <a:gd name="connsiteX48" fmla="*/ 7013857 w 7918980"/>
              <a:gd name="connsiteY48" fmla="*/ 1715685 h 6858000"/>
              <a:gd name="connsiteX49" fmla="*/ 7007215 w 7918980"/>
              <a:gd name="connsiteY49" fmla="*/ 1740358 h 6858000"/>
              <a:gd name="connsiteX50" fmla="*/ 7004455 w 7918980"/>
              <a:gd name="connsiteY50" fmla="*/ 1784314 h 6858000"/>
              <a:gd name="connsiteX51" fmla="*/ 7008825 w 7918980"/>
              <a:gd name="connsiteY51" fmla="*/ 1804434 h 6858000"/>
              <a:gd name="connsiteX52" fmla="*/ 7008048 w 7918980"/>
              <a:gd name="connsiteY52" fmla="*/ 1805316 h 6858000"/>
              <a:gd name="connsiteX53" fmla="*/ 7011573 w 7918980"/>
              <a:gd name="connsiteY53" fmla="*/ 1807109 h 6858000"/>
              <a:gd name="connsiteX54" fmla="*/ 7008900 w 7918980"/>
              <a:gd name="connsiteY54" fmla="*/ 1821003 h 6858000"/>
              <a:gd name="connsiteX55" fmla="*/ 7006523 w 7918980"/>
              <a:gd name="connsiteY55" fmla="*/ 1824832 h 6858000"/>
              <a:gd name="connsiteX56" fmla="*/ 7005215 w 7918980"/>
              <a:gd name="connsiteY56" fmla="*/ 1830429 h 6858000"/>
              <a:gd name="connsiteX57" fmla="*/ 7005505 w 7918980"/>
              <a:gd name="connsiteY57" fmla="*/ 1830569 h 6858000"/>
              <a:gd name="connsiteX58" fmla="*/ 7003643 w 7918980"/>
              <a:gd name="connsiteY58" fmla="*/ 1835810 h 6858000"/>
              <a:gd name="connsiteX59" fmla="*/ 6990432 w 7918980"/>
              <a:gd name="connsiteY59" fmla="*/ 1861483 h 6858000"/>
              <a:gd name="connsiteX60" fmla="*/ 6997246 w 7918980"/>
              <a:gd name="connsiteY60" fmla="*/ 1892417 h 6858000"/>
              <a:gd name="connsiteX61" fmla="*/ 7012242 w 7918980"/>
              <a:gd name="connsiteY61" fmla="*/ 1895114 h 6858000"/>
              <a:gd name="connsiteX62" fmla="*/ 7010080 w 7918980"/>
              <a:gd name="connsiteY62" fmla="*/ 1899379 h 6858000"/>
              <a:gd name="connsiteX63" fmla="*/ 7003451 w 7918980"/>
              <a:gd name="connsiteY63" fmla="*/ 1907867 h 6858000"/>
              <a:gd name="connsiteX64" fmla="*/ 7004341 w 7918980"/>
              <a:gd name="connsiteY64" fmla="*/ 1910265 h 6858000"/>
              <a:gd name="connsiteX65" fmla="*/ 7001248 w 7918980"/>
              <a:gd name="connsiteY65" fmla="*/ 1935584 h 6858000"/>
              <a:gd name="connsiteX66" fmla="*/ 7006599 w 7918980"/>
              <a:gd name="connsiteY66" fmla="*/ 1942021 h 6858000"/>
              <a:gd name="connsiteX67" fmla="*/ 7007460 w 7918980"/>
              <a:gd name="connsiteY67" fmla="*/ 1945112 h 6858000"/>
              <a:gd name="connsiteX68" fmla="*/ 6995756 w 7918980"/>
              <a:gd name="connsiteY68" fmla="*/ 1961162 h 6858000"/>
              <a:gd name="connsiteX69" fmla="*/ 6991493 w 7918980"/>
              <a:gd name="connsiteY69" fmla="*/ 1969445 h 6858000"/>
              <a:gd name="connsiteX70" fmla="*/ 6949577 w 7918980"/>
              <a:gd name="connsiteY70" fmla="*/ 2024270 h 6858000"/>
              <a:gd name="connsiteX71" fmla="*/ 6942508 w 7918980"/>
              <a:gd name="connsiteY71" fmla="*/ 2107942 h 6858000"/>
              <a:gd name="connsiteX72" fmla="*/ 6933336 w 7918980"/>
              <a:gd name="connsiteY72" fmla="*/ 2193455 h 6858000"/>
              <a:gd name="connsiteX73" fmla="*/ 6927972 w 7918980"/>
              <a:gd name="connsiteY73" fmla="*/ 2260088 h 6858000"/>
              <a:gd name="connsiteX74" fmla="*/ 6909058 w 7918980"/>
              <a:gd name="connsiteY74" fmla="*/ 2296008 h 6858000"/>
              <a:gd name="connsiteX75" fmla="*/ 6901810 w 7918980"/>
              <a:gd name="connsiteY75" fmla="*/ 2305564 h 6858000"/>
              <a:gd name="connsiteX76" fmla="*/ 6904482 w 7918980"/>
              <a:gd name="connsiteY76" fmla="*/ 2320214 h 6858000"/>
              <a:gd name="connsiteX77" fmla="*/ 6891885 w 7918980"/>
              <a:gd name="connsiteY77" fmla="*/ 2417011 h 6858000"/>
              <a:gd name="connsiteX78" fmla="*/ 6884970 w 7918980"/>
              <a:gd name="connsiteY78" fmla="*/ 2454207 h 6858000"/>
              <a:gd name="connsiteX79" fmla="*/ 6882954 w 7918980"/>
              <a:gd name="connsiteY79" fmla="*/ 2487203 h 6858000"/>
              <a:gd name="connsiteX80" fmla="*/ 6871484 w 7918980"/>
              <a:gd name="connsiteY80" fmla="*/ 2512282 h 6858000"/>
              <a:gd name="connsiteX81" fmla="*/ 6872496 w 7918980"/>
              <a:gd name="connsiteY81" fmla="*/ 2514318 h 6858000"/>
              <a:gd name="connsiteX82" fmla="*/ 6898111 w 7918980"/>
              <a:gd name="connsiteY82" fmla="*/ 2574334 h 6858000"/>
              <a:gd name="connsiteX83" fmla="*/ 6897017 w 7918980"/>
              <a:gd name="connsiteY83" fmla="*/ 2579877 h 6858000"/>
              <a:gd name="connsiteX84" fmla="*/ 6897171 w 7918980"/>
              <a:gd name="connsiteY84" fmla="*/ 2608928 h 6858000"/>
              <a:gd name="connsiteX85" fmla="*/ 6896584 w 7918980"/>
              <a:gd name="connsiteY85" fmla="*/ 2613111 h 6858000"/>
              <a:gd name="connsiteX86" fmla="*/ 6888164 w 7918980"/>
              <a:gd name="connsiteY86" fmla="*/ 2621996 h 6858000"/>
              <a:gd name="connsiteX87" fmla="*/ 6890652 w 7918980"/>
              <a:gd name="connsiteY87" fmla="*/ 2634265 h 6858000"/>
              <a:gd name="connsiteX88" fmla="*/ 6882034 w 7918980"/>
              <a:gd name="connsiteY88" fmla="*/ 2647237 h 6858000"/>
              <a:gd name="connsiteX89" fmla="*/ 6888195 w 7918980"/>
              <a:gd name="connsiteY89" fmla="*/ 2650786 h 6858000"/>
              <a:gd name="connsiteX90" fmla="*/ 6894052 w 7918980"/>
              <a:gd name="connsiteY90" fmla="*/ 2661993 h 6858000"/>
              <a:gd name="connsiteX91" fmla="*/ 6885953 w 7918980"/>
              <a:gd name="connsiteY91" fmla="*/ 2670949 h 6858000"/>
              <a:gd name="connsiteX92" fmla="*/ 6880156 w 7918980"/>
              <a:gd name="connsiteY92" fmla="*/ 2690255 h 6858000"/>
              <a:gd name="connsiteX93" fmla="*/ 6881009 w 7918980"/>
              <a:gd name="connsiteY93" fmla="*/ 2695683 h 6858000"/>
              <a:gd name="connsiteX94" fmla="*/ 6870001 w 7918980"/>
              <a:gd name="connsiteY94" fmla="*/ 2713964 h 6858000"/>
              <a:gd name="connsiteX95" fmla="*/ 6864441 w 7918980"/>
              <a:gd name="connsiteY95" fmla="*/ 2730175 h 6858000"/>
              <a:gd name="connsiteX96" fmla="*/ 6875107 w 7918980"/>
              <a:gd name="connsiteY96" fmla="*/ 2763497 h 6858000"/>
              <a:gd name="connsiteX97" fmla="*/ 6837349 w 7918980"/>
              <a:gd name="connsiteY97" fmla="*/ 3051539 h 6858000"/>
              <a:gd name="connsiteX98" fmla="*/ 6835698 w 7918980"/>
              <a:gd name="connsiteY98" fmla="*/ 3060333 h 6858000"/>
              <a:gd name="connsiteX99" fmla="*/ 6837785 w 7918980"/>
              <a:gd name="connsiteY99" fmla="*/ 3065434 h 6858000"/>
              <a:gd name="connsiteX100" fmla="*/ 6834476 w 7918980"/>
              <a:gd name="connsiteY100" fmla="*/ 3066836 h 6858000"/>
              <a:gd name="connsiteX101" fmla="*/ 6831096 w 7918980"/>
              <a:gd name="connsiteY101" fmla="*/ 3084834 h 6858000"/>
              <a:gd name="connsiteX102" fmla="*/ 6831305 w 7918980"/>
              <a:gd name="connsiteY102" fmla="*/ 3097259 h 6858000"/>
              <a:gd name="connsiteX103" fmla="*/ 6828050 w 7918980"/>
              <a:gd name="connsiteY103" fmla="*/ 3101053 h 6858000"/>
              <a:gd name="connsiteX104" fmla="*/ 6827093 w 7918980"/>
              <a:gd name="connsiteY104" fmla="*/ 3106151 h 6858000"/>
              <a:gd name="connsiteX105" fmla="*/ 6833251 w 7918980"/>
              <a:gd name="connsiteY105" fmla="*/ 3116747 h 6858000"/>
              <a:gd name="connsiteX106" fmla="*/ 6825921 w 7918980"/>
              <a:gd name="connsiteY106" fmla="*/ 3151828 h 6858000"/>
              <a:gd name="connsiteX107" fmla="*/ 6825863 w 7918980"/>
              <a:gd name="connsiteY107" fmla="*/ 3180546 h 6858000"/>
              <a:gd name="connsiteX108" fmla="*/ 6839691 w 7918980"/>
              <a:gd name="connsiteY108" fmla="*/ 3258677 h 6858000"/>
              <a:gd name="connsiteX109" fmla="*/ 6840898 w 7918980"/>
              <a:gd name="connsiteY109" fmla="*/ 3262610 h 6858000"/>
              <a:gd name="connsiteX110" fmla="*/ 6834652 w 7918980"/>
              <a:gd name="connsiteY110" fmla="*/ 3277179 h 6858000"/>
              <a:gd name="connsiteX111" fmla="*/ 6832324 w 7918980"/>
              <a:gd name="connsiteY111" fmla="*/ 3278130 h 6858000"/>
              <a:gd name="connsiteX112" fmla="*/ 6849750 w 7918980"/>
              <a:gd name="connsiteY112" fmla="*/ 3325671 h 6858000"/>
              <a:gd name="connsiteX113" fmla="*/ 6847551 w 7918980"/>
              <a:gd name="connsiteY113" fmla="*/ 3332072 h 6858000"/>
              <a:gd name="connsiteX114" fmla="*/ 6864685 w 7918980"/>
              <a:gd name="connsiteY114" fmla="*/ 3362948 h 6858000"/>
              <a:gd name="connsiteX115" fmla="*/ 6870457 w 7918980"/>
              <a:gd name="connsiteY115" fmla="*/ 3378959 h 6858000"/>
              <a:gd name="connsiteX116" fmla="*/ 6883738 w 7918980"/>
              <a:gd name="connsiteY116" fmla="*/ 3407057 h 6858000"/>
              <a:gd name="connsiteX117" fmla="*/ 6881948 w 7918980"/>
              <a:gd name="connsiteY117" fmla="*/ 3409825 h 6858000"/>
              <a:gd name="connsiteX118" fmla="*/ 6885647 w 7918980"/>
              <a:gd name="connsiteY118" fmla="*/ 3415218 h 6858000"/>
              <a:gd name="connsiteX119" fmla="*/ 6883908 w 7918980"/>
              <a:gd name="connsiteY119" fmla="*/ 3419880 h 6858000"/>
              <a:gd name="connsiteX120" fmla="*/ 6885903 w 7918980"/>
              <a:gd name="connsiteY120" fmla="*/ 3424545 h 6858000"/>
              <a:gd name="connsiteX121" fmla="*/ 6887603 w 7918980"/>
              <a:gd name="connsiteY121" fmla="*/ 3476412 h 6858000"/>
              <a:gd name="connsiteX122" fmla="*/ 6892664 w 7918980"/>
              <a:gd name="connsiteY122" fmla="*/ 3486850 h 6858000"/>
              <a:gd name="connsiteX123" fmla="*/ 6886319 w 7918980"/>
              <a:gd name="connsiteY123" fmla="*/ 3496391 h 6858000"/>
              <a:gd name="connsiteX124" fmla="*/ 6893119 w 7918980"/>
              <a:gd name="connsiteY124" fmla="*/ 3531201 h 6858000"/>
              <a:gd name="connsiteX125" fmla="*/ 6902876 w 7918980"/>
              <a:gd name="connsiteY125" fmla="*/ 3542019 h 6858000"/>
              <a:gd name="connsiteX126" fmla="*/ 6910520 w 7918980"/>
              <a:gd name="connsiteY126" fmla="*/ 3552249 h 6858000"/>
              <a:gd name="connsiteX127" fmla="*/ 6910882 w 7918980"/>
              <a:gd name="connsiteY127" fmla="*/ 3553678 h 6858000"/>
              <a:gd name="connsiteX128" fmla="*/ 6914489 w 7918980"/>
              <a:gd name="connsiteY128" fmla="*/ 3568021 h 6858000"/>
              <a:gd name="connsiteX129" fmla="*/ 6914914 w 7918980"/>
              <a:gd name="connsiteY129" fmla="*/ 3569719 h 6858000"/>
              <a:gd name="connsiteX130" fmla="*/ 6912342 w 7918980"/>
              <a:gd name="connsiteY130" fmla="*/ 3586412 h 6858000"/>
              <a:gd name="connsiteX131" fmla="*/ 6915338 w 7918980"/>
              <a:gd name="connsiteY131" fmla="*/ 3597336 h 6858000"/>
              <a:gd name="connsiteX132" fmla="*/ 6907234 w 7918980"/>
              <a:gd name="connsiteY132" fmla="*/ 3606007 h 6858000"/>
              <a:gd name="connsiteX133" fmla="*/ 6907261 w 7918980"/>
              <a:gd name="connsiteY133" fmla="*/ 3641228 h 6858000"/>
              <a:gd name="connsiteX134" fmla="*/ 6914828 w 7918980"/>
              <a:gd name="connsiteY134" fmla="*/ 3653088 h 6858000"/>
              <a:gd name="connsiteX135" fmla="*/ 6920416 w 7918980"/>
              <a:gd name="connsiteY135" fmla="*/ 3664114 h 6858000"/>
              <a:gd name="connsiteX136" fmla="*/ 6920498 w 7918980"/>
              <a:gd name="connsiteY136" fmla="*/ 3665569 h 6858000"/>
              <a:gd name="connsiteX137" fmla="*/ 6922809 w 7918980"/>
              <a:gd name="connsiteY137" fmla="*/ 3707357 h 6858000"/>
              <a:gd name="connsiteX138" fmla="*/ 6937676 w 7918980"/>
              <a:gd name="connsiteY138" fmla="*/ 3778166 h 6858000"/>
              <a:gd name="connsiteX139" fmla="*/ 6958359 w 7918980"/>
              <a:gd name="connsiteY139" fmla="*/ 3878222 h 6858000"/>
              <a:gd name="connsiteX140" fmla="*/ 6953118 w 7918980"/>
              <a:gd name="connsiteY140" fmla="*/ 4048117 h 6858000"/>
              <a:gd name="connsiteX141" fmla="*/ 6913020 w 7918980"/>
              <a:gd name="connsiteY141" fmla="*/ 4219510 h 6858000"/>
              <a:gd name="connsiteX142" fmla="*/ 6915792 w 7918980"/>
              <a:gd name="connsiteY142" fmla="*/ 4411258 h 6858000"/>
              <a:gd name="connsiteX143" fmla="*/ 6907579 w 7918980"/>
              <a:gd name="connsiteY143" fmla="*/ 4488531 h 6858000"/>
              <a:gd name="connsiteX144" fmla="*/ 6907052 w 7918980"/>
              <a:gd name="connsiteY144" fmla="*/ 4539168 h 6858000"/>
              <a:gd name="connsiteX145" fmla="*/ 6891916 w 7918980"/>
              <a:gd name="connsiteY145" fmla="*/ 4625153 h 6858000"/>
              <a:gd name="connsiteX146" fmla="*/ 6882094 w 7918980"/>
              <a:gd name="connsiteY146" fmla="*/ 4733115 h 6858000"/>
              <a:gd name="connsiteX147" fmla="*/ 6860189 w 7918980"/>
              <a:gd name="connsiteY147" fmla="*/ 4844323 h 6858000"/>
              <a:gd name="connsiteX148" fmla="*/ 6843618 w 7918980"/>
              <a:gd name="connsiteY148" fmla="*/ 4877992 h 6858000"/>
              <a:gd name="connsiteX149" fmla="*/ 6829393 w 7918980"/>
              <a:gd name="connsiteY149" fmla="*/ 4925805 h 6858000"/>
              <a:gd name="connsiteX150" fmla="*/ 6794017 w 7918980"/>
              <a:gd name="connsiteY150" fmla="*/ 5009272 h 6858000"/>
              <a:gd name="connsiteX151" fmla="*/ 6786085 w 7918980"/>
              <a:gd name="connsiteY151" fmla="*/ 5111369 h 6858000"/>
              <a:gd name="connsiteX152" fmla="*/ 6799321 w 7918980"/>
              <a:gd name="connsiteY152" fmla="*/ 5210876 h 6858000"/>
              <a:gd name="connsiteX153" fmla="*/ 6803597 w 7918980"/>
              <a:gd name="connsiteY153" fmla="*/ 5269726 h 6858000"/>
              <a:gd name="connsiteX154" fmla="*/ 6820713 w 7918980"/>
              <a:gd name="connsiteY154" fmla="*/ 5464225 h 6858000"/>
              <a:gd name="connsiteX155" fmla="*/ 6824380 w 7918980"/>
              <a:gd name="connsiteY155" fmla="*/ 5594585 h 6858000"/>
              <a:gd name="connsiteX156" fmla="*/ 6806680 w 7918980"/>
              <a:gd name="connsiteY156" fmla="*/ 5667896 h 6858000"/>
              <a:gd name="connsiteX157" fmla="*/ 6791486 w 7918980"/>
              <a:gd name="connsiteY157" fmla="*/ 5769225 h 6858000"/>
              <a:gd name="connsiteX158" fmla="*/ 6792745 w 7918980"/>
              <a:gd name="connsiteY158" fmla="*/ 5823324 h 6858000"/>
              <a:gd name="connsiteX159" fmla="*/ 6789109 w 7918980"/>
              <a:gd name="connsiteY159" fmla="*/ 5862699 h 6858000"/>
              <a:gd name="connsiteX160" fmla="*/ 6793675 w 7918980"/>
              <a:gd name="connsiteY160" fmla="*/ 5906467 h 6858000"/>
              <a:gd name="connsiteX161" fmla="*/ 6814548 w 7918980"/>
              <a:gd name="connsiteY161" fmla="*/ 5939847 h 6858000"/>
              <a:gd name="connsiteX162" fmla="*/ 6809795 w 7918980"/>
              <a:gd name="connsiteY162" fmla="*/ 5973994 h 6858000"/>
              <a:gd name="connsiteX163" fmla="*/ 6810756 w 7918980"/>
              <a:gd name="connsiteY163" fmla="*/ 6089693 h 6858000"/>
              <a:gd name="connsiteX164" fmla="*/ 6814601 w 7918980"/>
              <a:gd name="connsiteY164" fmla="*/ 6224938 h 6858000"/>
              <a:gd name="connsiteX165" fmla="*/ 6840137 w 7918980"/>
              <a:gd name="connsiteY165" fmla="*/ 6370251 h 6858000"/>
              <a:gd name="connsiteX166" fmla="*/ 6863777 w 7918980"/>
              <a:gd name="connsiteY166" fmla="*/ 6541313 h 6858000"/>
              <a:gd name="connsiteX167" fmla="*/ 6868355 w 7918980"/>
              <a:gd name="connsiteY167" fmla="*/ 6640957 h 6858000"/>
              <a:gd name="connsiteX168" fmla="*/ 6881422 w 7918980"/>
              <a:gd name="connsiteY168" fmla="*/ 6705297 h 6858000"/>
              <a:gd name="connsiteX169" fmla="*/ 6894105 w 7918980"/>
              <a:gd name="connsiteY169" fmla="*/ 6759582 h 6858000"/>
              <a:gd name="connsiteX170" fmla="*/ 6892152 w 7918980"/>
              <a:gd name="connsiteY170" fmla="*/ 6817746 h 6858000"/>
              <a:gd name="connsiteX171" fmla="*/ 6895302 w 7918980"/>
              <a:gd name="connsiteY171" fmla="*/ 6843646 h 6858000"/>
              <a:gd name="connsiteX172" fmla="*/ 6914368 w 7918980"/>
              <a:gd name="connsiteY172" fmla="*/ 6857998 h 6858000"/>
              <a:gd name="connsiteX173" fmla="*/ 7549620 w 7918980"/>
              <a:gd name="connsiteY173" fmla="*/ 6857998 h 6858000"/>
              <a:gd name="connsiteX174" fmla="*/ 7918980 w 7918980"/>
              <a:gd name="connsiteY174" fmla="*/ 6857998 h 6858000"/>
              <a:gd name="connsiteX175" fmla="*/ 7918980 w 7918980"/>
              <a:gd name="connsiteY175" fmla="*/ 6858000 h 6858000"/>
              <a:gd name="connsiteX176" fmla="*/ 7549620 w 7918980"/>
              <a:gd name="connsiteY176" fmla="*/ 6858000 h 6858000"/>
              <a:gd name="connsiteX177" fmla="*/ 6658851 w 7918980"/>
              <a:gd name="connsiteY177" fmla="*/ 6858000 h 6858000"/>
              <a:gd name="connsiteX178" fmla="*/ 2092387 w 7918980"/>
              <a:gd name="connsiteY178" fmla="*/ 6858000 h 6858000"/>
              <a:gd name="connsiteX179" fmla="*/ 1822980 w 7918980"/>
              <a:gd name="connsiteY179" fmla="*/ 6858000 h 6858000"/>
              <a:gd name="connsiteX180" fmla="*/ 727500 w 7918980"/>
              <a:gd name="connsiteY180" fmla="*/ 6858000 h 6858000"/>
              <a:gd name="connsiteX181" fmla="*/ 504457 w 7918980"/>
              <a:gd name="connsiteY181" fmla="*/ 6858000 h 6858000"/>
              <a:gd name="connsiteX182" fmla="*/ 0 w 7918980"/>
              <a:gd name="connsiteY182" fmla="*/ 6858000 h 6858000"/>
              <a:gd name="connsiteX0" fmla="*/ 0 w 7918980"/>
              <a:gd name="connsiteY0" fmla="*/ 0 h 6858000"/>
              <a:gd name="connsiteX1" fmla="*/ 504457 w 7918980"/>
              <a:gd name="connsiteY1" fmla="*/ 0 h 6858000"/>
              <a:gd name="connsiteX2" fmla="*/ 727500 w 7918980"/>
              <a:gd name="connsiteY2" fmla="*/ 0 h 6858000"/>
              <a:gd name="connsiteX3" fmla="*/ 1822980 w 7918980"/>
              <a:gd name="connsiteY3" fmla="*/ 0 h 6858000"/>
              <a:gd name="connsiteX4" fmla="*/ 2092387 w 7918980"/>
              <a:gd name="connsiteY4" fmla="*/ 0 h 6858000"/>
              <a:gd name="connsiteX5" fmla="*/ 7076514 w 7918980"/>
              <a:gd name="connsiteY5" fmla="*/ 0 h 6858000"/>
              <a:gd name="connsiteX6" fmla="*/ 7264525 w 7918980"/>
              <a:gd name="connsiteY6" fmla="*/ 0 h 6858000"/>
              <a:gd name="connsiteX7" fmla="*/ 7390497 w 7918980"/>
              <a:gd name="connsiteY7" fmla="*/ 0 h 6858000"/>
              <a:gd name="connsiteX8" fmla="*/ 7389918 w 7918980"/>
              <a:gd name="connsiteY8" fmla="*/ 1705 h 6858000"/>
              <a:gd name="connsiteX9" fmla="*/ 7374574 w 7918980"/>
              <a:gd name="connsiteY9" fmla="*/ 17287 h 6858000"/>
              <a:gd name="connsiteX10" fmla="*/ 7368621 w 7918980"/>
              <a:gd name="connsiteY10" fmla="*/ 130336 h 6858000"/>
              <a:gd name="connsiteX11" fmla="*/ 7361269 w 7918980"/>
              <a:gd name="connsiteY11" fmla="*/ 187093 h 6858000"/>
              <a:gd name="connsiteX12" fmla="*/ 7368770 w 7918980"/>
              <a:gd name="connsiteY12" fmla="*/ 265704 h 6858000"/>
              <a:gd name="connsiteX13" fmla="*/ 7365293 w 7918980"/>
              <a:gd name="connsiteY13" fmla="*/ 354566 h 6858000"/>
              <a:gd name="connsiteX14" fmla="*/ 7347106 w 7918980"/>
              <a:gd name="connsiteY14" fmla="*/ 472000 h 6858000"/>
              <a:gd name="connsiteX15" fmla="*/ 7345150 w 7918980"/>
              <a:gd name="connsiteY15" fmla="*/ 473782 h 6858000"/>
              <a:gd name="connsiteX16" fmla="*/ 7344778 w 7918980"/>
              <a:gd name="connsiteY16" fmla="*/ 491380 h 6858000"/>
              <a:gd name="connsiteX17" fmla="*/ 7359399 w 7918980"/>
              <a:gd name="connsiteY17" fmla="*/ 531675 h 6858000"/>
              <a:gd name="connsiteX18" fmla="*/ 7356415 w 7918980"/>
              <a:gd name="connsiteY18" fmla="*/ 536015 h 6858000"/>
              <a:gd name="connsiteX19" fmla="*/ 7361068 w 7918980"/>
              <a:gd name="connsiteY19" fmla="*/ 572092 h 6858000"/>
              <a:gd name="connsiteX20" fmla="*/ 7359041 w 7918980"/>
              <a:gd name="connsiteY20" fmla="*/ 572511 h 6858000"/>
              <a:gd name="connsiteX21" fmla="*/ 7351198 w 7918980"/>
              <a:gd name="connsiteY21" fmla="*/ 582332 h 6858000"/>
              <a:gd name="connsiteX22" fmla="*/ 7340991 w 7918980"/>
              <a:gd name="connsiteY22" fmla="*/ 601285 h 6858000"/>
              <a:gd name="connsiteX23" fmla="*/ 7296154 w 7918980"/>
              <a:gd name="connsiteY23" fmla="*/ 681608 h 6858000"/>
              <a:gd name="connsiteX24" fmla="*/ 7295943 w 7918980"/>
              <a:gd name="connsiteY24" fmla="*/ 689151 h 6858000"/>
              <a:gd name="connsiteX25" fmla="*/ 7295465 w 7918980"/>
              <a:gd name="connsiteY25" fmla="*/ 689289 h 6858000"/>
              <a:gd name="connsiteX26" fmla="*/ 7294306 w 7918980"/>
              <a:gd name="connsiteY26" fmla="*/ 697222 h 6858000"/>
              <a:gd name="connsiteX27" fmla="*/ 7295144 w 7918980"/>
              <a:gd name="connsiteY27" fmla="*/ 717531 h 6858000"/>
              <a:gd name="connsiteX28" fmla="*/ 7291871 w 7918980"/>
              <a:gd name="connsiteY28" fmla="*/ 722494 h 6858000"/>
              <a:gd name="connsiteX29" fmla="*/ 7286061 w 7918980"/>
              <a:gd name="connsiteY29" fmla="*/ 724368 h 6858000"/>
              <a:gd name="connsiteX30" fmla="*/ 7269961 w 7918980"/>
              <a:gd name="connsiteY30" fmla="*/ 752692 h 6858000"/>
              <a:gd name="connsiteX31" fmla="*/ 7240170 w 7918980"/>
              <a:gd name="connsiteY31" fmla="*/ 816346 h 6858000"/>
              <a:gd name="connsiteX32" fmla="*/ 7211938 w 7918980"/>
              <a:gd name="connsiteY32" fmla="*/ 889417 h 6858000"/>
              <a:gd name="connsiteX33" fmla="*/ 7130024 w 7918980"/>
              <a:gd name="connsiteY33" fmla="*/ 1063288 h 6858000"/>
              <a:gd name="connsiteX34" fmla="*/ 7126817 w 7918980"/>
              <a:gd name="connsiteY34" fmla="*/ 1157176 h 6858000"/>
              <a:gd name="connsiteX35" fmla="*/ 7109474 w 7918980"/>
              <a:gd name="connsiteY35" fmla="*/ 1210776 h 6858000"/>
              <a:gd name="connsiteX36" fmla="*/ 7105443 w 7918980"/>
              <a:gd name="connsiteY36" fmla="*/ 1301993 h 6858000"/>
              <a:gd name="connsiteX37" fmla="*/ 7075215 w 7918980"/>
              <a:gd name="connsiteY37" fmla="*/ 1360879 h 6858000"/>
              <a:gd name="connsiteX38" fmla="*/ 7067477 w 7918980"/>
              <a:gd name="connsiteY38" fmla="*/ 1404045 h 6858000"/>
              <a:gd name="connsiteX39" fmla="*/ 7046803 w 7918980"/>
              <a:gd name="connsiteY39" fmla="*/ 1429568 h 6858000"/>
              <a:gd name="connsiteX40" fmla="*/ 7047831 w 7918980"/>
              <a:gd name="connsiteY40" fmla="*/ 1430305 h 6858000"/>
              <a:gd name="connsiteX41" fmla="*/ 7035374 w 7918980"/>
              <a:gd name="connsiteY41" fmla="*/ 1463304 h 6858000"/>
              <a:gd name="connsiteX42" fmla="*/ 7032938 w 7918980"/>
              <a:gd name="connsiteY42" fmla="*/ 1514846 h 6858000"/>
              <a:gd name="connsiteX43" fmla="*/ 7029397 w 7918980"/>
              <a:gd name="connsiteY43" fmla="*/ 1519731 h 6858000"/>
              <a:gd name="connsiteX44" fmla="*/ 7029620 w 7918980"/>
              <a:gd name="connsiteY44" fmla="*/ 1519929 h 6858000"/>
              <a:gd name="connsiteX45" fmla="*/ 7030612 w 7918980"/>
              <a:gd name="connsiteY45" fmla="*/ 1546022 h 6858000"/>
              <a:gd name="connsiteX46" fmla="*/ 7035010 w 7918980"/>
              <a:gd name="connsiteY46" fmla="*/ 1578752 h 6858000"/>
              <a:gd name="connsiteX47" fmla="*/ 7026513 w 7918980"/>
              <a:gd name="connsiteY47" fmla="*/ 1647555 h 6858000"/>
              <a:gd name="connsiteX48" fmla="*/ 7013857 w 7918980"/>
              <a:gd name="connsiteY48" fmla="*/ 1715685 h 6858000"/>
              <a:gd name="connsiteX49" fmla="*/ 7007215 w 7918980"/>
              <a:gd name="connsiteY49" fmla="*/ 1740358 h 6858000"/>
              <a:gd name="connsiteX50" fmla="*/ 7004455 w 7918980"/>
              <a:gd name="connsiteY50" fmla="*/ 1784314 h 6858000"/>
              <a:gd name="connsiteX51" fmla="*/ 7008825 w 7918980"/>
              <a:gd name="connsiteY51" fmla="*/ 1804434 h 6858000"/>
              <a:gd name="connsiteX52" fmla="*/ 7008048 w 7918980"/>
              <a:gd name="connsiteY52" fmla="*/ 1805316 h 6858000"/>
              <a:gd name="connsiteX53" fmla="*/ 7011573 w 7918980"/>
              <a:gd name="connsiteY53" fmla="*/ 1807109 h 6858000"/>
              <a:gd name="connsiteX54" fmla="*/ 7008900 w 7918980"/>
              <a:gd name="connsiteY54" fmla="*/ 1821003 h 6858000"/>
              <a:gd name="connsiteX55" fmla="*/ 7006523 w 7918980"/>
              <a:gd name="connsiteY55" fmla="*/ 1824832 h 6858000"/>
              <a:gd name="connsiteX56" fmla="*/ 7005215 w 7918980"/>
              <a:gd name="connsiteY56" fmla="*/ 1830429 h 6858000"/>
              <a:gd name="connsiteX57" fmla="*/ 7005505 w 7918980"/>
              <a:gd name="connsiteY57" fmla="*/ 1830569 h 6858000"/>
              <a:gd name="connsiteX58" fmla="*/ 7003643 w 7918980"/>
              <a:gd name="connsiteY58" fmla="*/ 1835810 h 6858000"/>
              <a:gd name="connsiteX59" fmla="*/ 6990432 w 7918980"/>
              <a:gd name="connsiteY59" fmla="*/ 1861483 h 6858000"/>
              <a:gd name="connsiteX60" fmla="*/ 6997246 w 7918980"/>
              <a:gd name="connsiteY60" fmla="*/ 1892417 h 6858000"/>
              <a:gd name="connsiteX61" fmla="*/ 7012242 w 7918980"/>
              <a:gd name="connsiteY61" fmla="*/ 1895114 h 6858000"/>
              <a:gd name="connsiteX62" fmla="*/ 7010080 w 7918980"/>
              <a:gd name="connsiteY62" fmla="*/ 1899379 h 6858000"/>
              <a:gd name="connsiteX63" fmla="*/ 7003451 w 7918980"/>
              <a:gd name="connsiteY63" fmla="*/ 1907867 h 6858000"/>
              <a:gd name="connsiteX64" fmla="*/ 7004341 w 7918980"/>
              <a:gd name="connsiteY64" fmla="*/ 1910265 h 6858000"/>
              <a:gd name="connsiteX65" fmla="*/ 7001248 w 7918980"/>
              <a:gd name="connsiteY65" fmla="*/ 1935584 h 6858000"/>
              <a:gd name="connsiteX66" fmla="*/ 7006599 w 7918980"/>
              <a:gd name="connsiteY66" fmla="*/ 1942021 h 6858000"/>
              <a:gd name="connsiteX67" fmla="*/ 7007460 w 7918980"/>
              <a:gd name="connsiteY67" fmla="*/ 1945112 h 6858000"/>
              <a:gd name="connsiteX68" fmla="*/ 6995756 w 7918980"/>
              <a:gd name="connsiteY68" fmla="*/ 1961162 h 6858000"/>
              <a:gd name="connsiteX69" fmla="*/ 6949577 w 7918980"/>
              <a:gd name="connsiteY69" fmla="*/ 2024270 h 6858000"/>
              <a:gd name="connsiteX70" fmla="*/ 6942508 w 7918980"/>
              <a:gd name="connsiteY70" fmla="*/ 2107942 h 6858000"/>
              <a:gd name="connsiteX71" fmla="*/ 6933336 w 7918980"/>
              <a:gd name="connsiteY71" fmla="*/ 2193455 h 6858000"/>
              <a:gd name="connsiteX72" fmla="*/ 6927972 w 7918980"/>
              <a:gd name="connsiteY72" fmla="*/ 2260088 h 6858000"/>
              <a:gd name="connsiteX73" fmla="*/ 6909058 w 7918980"/>
              <a:gd name="connsiteY73" fmla="*/ 2296008 h 6858000"/>
              <a:gd name="connsiteX74" fmla="*/ 6901810 w 7918980"/>
              <a:gd name="connsiteY74" fmla="*/ 2305564 h 6858000"/>
              <a:gd name="connsiteX75" fmla="*/ 6904482 w 7918980"/>
              <a:gd name="connsiteY75" fmla="*/ 2320214 h 6858000"/>
              <a:gd name="connsiteX76" fmla="*/ 6891885 w 7918980"/>
              <a:gd name="connsiteY76" fmla="*/ 2417011 h 6858000"/>
              <a:gd name="connsiteX77" fmla="*/ 6884970 w 7918980"/>
              <a:gd name="connsiteY77" fmla="*/ 2454207 h 6858000"/>
              <a:gd name="connsiteX78" fmla="*/ 6882954 w 7918980"/>
              <a:gd name="connsiteY78" fmla="*/ 2487203 h 6858000"/>
              <a:gd name="connsiteX79" fmla="*/ 6871484 w 7918980"/>
              <a:gd name="connsiteY79" fmla="*/ 2512282 h 6858000"/>
              <a:gd name="connsiteX80" fmla="*/ 6872496 w 7918980"/>
              <a:gd name="connsiteY80" fmla="*/ 2514318 h 6858000"/>
              <a:gd name="connsiteX81" fmla="*/ 6898111 w 7918980"/>
              <a:gd name="connsiteY81" fmla="*/ 2574334 h 6858000"/>
              <a:gd name="connsiteX82" fmla="*/ 6897017 w 7918980"/>
              <a:gd name="connsiteY82" fmla="*/ 2579877 h 6858000"/>
              <a:gd name="connsiteX83" fmla="*/ 6897171 w 7918980"/>
              <a:gd name="connsiteY83" fmla="*/ 2608928 h 6858000"/>
              <a:gd name="connsiteX84" fmla="*/ 6896584 w 7918980"/>
              <a:gd name="connsiteY84" fmla="*/ 2613111 h 6858000"/>
              <a:gd name="connsiteX85" fmla="*/ 6888164 w 7918980"/>
              <a:gd name="connsiteY85" fmla="*/ 2621996 h 6858000"/>
              <a:gd name="connsiteX86" fmla="*/ 6890652 w 7918980"/>
              <a:gd name="connsiteY86" fmla="*/ 2634265 h 6858000"/>
              <a:gd name="connsiteX87" fmla="*/ 6882034 w 7918980"/>
              <a:gd name="connsiteY87" fmla="*/ 2647237 h 6858000"/>
              <a:gd name="connsiteX88" fmla="*/ 6888195 w 7918980"/>
              <a:gd name="connsiteY88" fmla="*/ 2650786 h 6858000"/>
              <a:gd name="connsiteX89" fmla="*/ 6894052 w 7918980"/>
              <a:gd name="connsiteY89" fmla="*/ 2661993 h 6858000"/>
              <a:gd name="connsiteX90" fmla="*/ 6885953 w 7918980"/>
              <a:gd name="connsiteY90" fmla="*/ 2670949 h 6858000"/>
              <a:gd name="connsiteX91" fmla="*/ 6880156 w 7918980"/>
              <a:gd name="connsiteY91" fmla="*/ 2690255 h 6858000"/>
              <a:gd name="connsiteX92" fmla="*/ 6881009 w 7918980"/>
              <a:gd name="connsiteY92" fmla="*/ 2695683 h 6858000"/>
              <a:gd name="connsiteX93" fmla="*/ 6870001 w 7918980"/>
              <a:gd name="connsiteY93" fmla="*/ 2713964 h 6858000"/>
              <a:gd name="connsiteX94" fmla="*/ 6864441 w 7918980"/>
              <a:gd name="connsiteY94" fmla="*/ 2730175 h 6858000"/>
              <a:gd name="connsiteX95" fmla="*/ 6875107 w 7918980"/>
              <a:gd name="connsiteY95" fmla="*/ 2763497 h 6858000"/>
              <a:gd name="connsiteX96" fmla="*/ 6837349 w 7918980"/>
              <a:gd name="connsiteY96" fmla="*/ 3051539 h 6858000"/>
              <a:gd name="connsiteX97" fmla="*/ 6835698 w 7918980"/>
              <a:gd name="connsiteY97" fmla="*/ 3060333 h 6858000"/>
              <a:gd name="connsiteX98" fmla="*/ 6837785 w 7918980"/>
              <a:gd name="connsiteY98" fmla="*/ 3065434 h 6858000"/>
              <a:gd name="connsiteX99" fmla="*/ 6834476 w 7918980"/>
              <a:gd name="connsiteY99" fmla="*/ 3066836 h 6858000"/>
              <a:gd name="connsiteX100" fmla="*/ 6831096 w 7918980"/>
              <a:gd name="connsiteY100" fmla="*/ 3084834 h 6858000"/>
              <a:gd name="connsiteX101" fmla="*/ 6831305 w 7918980"/>
              <a:gd name="connsiteY101" fmla="*/ 3097259 h 6858000"/>
              <a:gd name="connsiteX102" fmla="*/ 6828050 w 7918980"/>
              <a:gd name="connsiteY102" fmla="*/ 3101053 h 6858000"/>
              <a:gd name="connsiteX103" fmla="*/ 6827093 w 7918980"/>
              <a:gd name="connsiteY103" fmla="*/ 3106151 h 6858000"/>
              <a:gd name="connsiteX104" fmla="*/ 6833251 w 7918980"/>
              <a:gd name="connsiteY104" fmla="*/ 3116747 h 6858000"/>
              <a:gd name="connsiteX105" fmla="*/ 6825921 w 7918980"/>
              <a:gd name="connsiteY105" fmla="*/ 3151828 h 6858000"/>
              <a:gd name="connsiteX106" fmla="*/ 6825863 w 7918980"/>
              <a:gd name="connsiteY106" fmla="*/ 3180546 h 6858000"/>
              <a:gd name="connsiteX107" fmla="*/ 6839691 w 7918980"/>
              <a:gd name="connsiteY107" fmla="*/ 3258677 h 6858000"/>
              <a:gd name="connsiteX108" fmla="*/ 6840898 w 7918980"/>
              <a:gd name="connsiteY108" fmla="*/ 3262610 h 6858000"/>
              <a:gd name="connsiteX109" fmla="*/ 6834652 w 7918980"/>
              <a:gd name="connsiteY109" fmla="*/ 3277179 h 6858000"/>
              <a:gd name="connsiteX110" fmla="*/ 6832324 w 7918980"/>
              <a:gd name="connsiteY110" fmla="*/ 3278130 h 6858000"/>
              <a:gd name="connsiteX111" fmla="*/ 6849750 w 7918980"/>
              <a:gd name="connsiteY111" fmla="*/ 3325671 h 6858000"/>
              <a:gd name="connsiteX112" fmla="*/ 6847551 w 7918980"/>
              <a:gd name="connsiteY112" fmla="*/ 3332072 h 6858000"/>
              <a:gd name="connsiteX113" fmla="*/ 6864685 w 7918980"/>
              <a:gd name="connsiteY113" fmla="*/ 3362948 h 6858000"/>
              <a:gd name="connsiteX114" fmla="*/ 6870457 w 7918980"/>
              <a:gd name="connsiteY114" fmla="*/ 3378959 h 6858000"/>
              <a:gd name="connsiteX115" fmla="*/ 6883738 w 7918980"/>
              <a:gd name="connsiteY115" fmla="*/ 3407057 h 6858000"/>
              <a:gd name="connsiteX116" fmla="*/ 6881948 w 7918980"/>
              <a:gd name="connsiteY116" fmla="*/ 3409825 h 6858000"/>
              <a:gd name="connsiteX117" fmla="*/ 6885647 w 7918980"/>
              <a:gd name="connsiteY117" fmla="*/ 3415218 h 6858000"/>
              <a:gd name="connsiteX118" fmla="*/ 6883908 w 7918980"/>
              <a:gd name="connsiteY118" fmla="*/ 3419880 h 6858000"/>
              <a:gd name="connsiteX119" fmla="*/ 6885903 w 7918980"/>
              <a:gd name="connsiteY119" fmla="*/ 3424545 h 6858000"/>
              <a:gd name="connsiteX120" fmla="*/ 6887603 w 7918980"/>
              <a:gd name="connsiteY120" fmla="*/ 3476412 h 6858000"/>
              <a:gd name="connsiteX121" fmla="*/ 6892664 w 7918980"/>
              <a:gd name="connsiteY121" fmla="*/ 3486850 h 6858000"/>
              <a:gd name="connsiteX122" fmla="*/ 6886319 w 7918980"/>
              <a:gd name="connsiteY122" fmla="*/ 3496391 h 6858000"/>
              <a:gd name="connsiteX123" fmla="*/ 6893119 w 7918980"/>
              <a:gd name="connsiteY123" fmla="*/ 3531201 h 6858000"/>
              <a:gd name="connsiteX124" fmla="*/ 6902876 w 7918980"/>
              <a:gd name="connsiteY124" fmla="*/ 3542019 h 6858000"/>
              <a:gd name="connsiteX125" fmla="*/ 6910520 w 7918980"/>
              <a:gd name="connsiteY125" fmla="*/ 3552249 h 6858000"/>
              <a:gd name="connsiteX126" fmla="*/ 6910882 w 7918980"/>
              <a:gd name="connsiteY126" fmla="*/ 3553678 h 6858000"/>
              <a:gd name="connsiteX127" fmla="*/ 6914489 w 7918980"/>
              <a:gd name="connsiteY127" fmla="*/ 3568021 h 6858000"/>
              <a:gd name="connsiteX128" fmla="*/ 6914914 w 7918980"/>
              <a:gd name="connsiteY128" fmla="*/ 3569719 h 6858000"/>
              <a:gd name="connsiteX129" fmla="*/ 6912342 w 7918980"/>
              <a:gd name="connsiteY129" fmla="*/ 3586412 h 6858000"/>
              <a:gd name="connsiteX130" fmla="*/ 6915338 w 7918980"/>
              <a:gd name="connsiteY130" fmla="*/ 3597336 h 6858000"/>
              <a:gd name="connsiteX131" fmla="*/ 6907234 w 7918980"/>
              <a:gd name="connsiteY131" fmla="*/ 3606007 h 6858000"/>
              <a:gd name="connsiteX132" fmla="*/ 6907261 w 7918980"/>
              <a:gd name="connsiteY132" fmla="*/ 3641228 h 6858000"/>
              <a:gd name="connsiteX133" fmla="*/ 6914828 w 7918980"/>
              <a:gd name="connsiteY133" fmla="*/ 3653088 h 6858000"/>
              <a:gd name="connsiteX134" fmla="*/ 6920416 w 7918980"/>
              <a:gd name="connsiteY134" fmla="*/ 3664114 h 6858000"/>
              <a:gd name="connsiteX135" fmla="*/ 6920498 w 7918980"/>
              <a:gd name="connsiteY135" fmla="*/ 3665569 h 6858000"/>
              <a:gd name="connsiteX136" fmla="*/ 6922809 w 7918980"/>
              <a:gd name="connsiteY136" fmla="*/ 3707357 h 6858000"/>
              <a:gd name="connsiteX137" fmla="*/ 6937676 w 7918980"/>
              <a:gd name="connsiteY137" fmla="*/ 3778166 h 6858000"/>
              <a:gd name="connsiteX138" fmla="*/ 6958359 w 7918980"/>
              <a:gd name="connsiteY138" fmla="*/ 3878222 h 6858000"/>
              <a:gd name="connsiteX139" fmla="*/ 6953118 w 7918980"/>
              <a:gd name="connsiteY139" fmla="*/ 4048117 h 6858000"/>
              <a:gd name="connsiteX140" fmla="*/ 6913020 w 7918980"/>
              <a:gd name="connsiteY140" fmla="*/ 4219510 h 6858000"/>
              <a:gd name="connsiteX141" fmla="*/ 6915792 w 7918980"/>
              <a:gd name="connsiteY141" fmla="*/ 4411258 h 6858000"/>
              <a:gd name="connsiteX142" fmla="*/ 6907579 w 7918980"/>
              <a:gd name="connsiteY142" fmla="*/ 4488531 h 6858000"/>
              <a:gd name="connsiteX143" fmla="*/ 6907052 w 7918980"/>
              <a:gd name="connsiteY143" fmla="*/ 4539168 h 6858000"/>
              <a:gd name="connsiteX144" fmla="*/ 6891916 w 7918980"/>
              <a:gd name="connsiteY144" fmla="*/ 4625153 h 6858000"/>
              <a:gd name="connsiteX145" fmla="*/ 6882094 w 7918980"/>
              <a:gd name="connsiteY145" fmla="*/ 4733115 h 6858000"/>
              <a:gd name="connsiteX146" fmla="*/ 6860189 w 7918980"/>
              <a:gd name="connsiteY146" fmla="*/ 4844323 h 6858000"/>
              <a:gd name="connsiteX147" fmla="*/ 6843618 w 7918980"/>
              <a:gd name="connsiteY147" fmla="*/ 4877992 h 6858000"/>
              <a:gd name="connsiteX148" fmla="*/ 6829393 w 7918980"/>
              <a:gd name="connsiteY148" fmla="*/ 4925805 h 6858000"/>
              <a:gd name="connsiteX149" fmla="*/ 6794017 w 7918980"/>
              <a:gd name="connsiteY149" fmla="*/ 5009272 h 6858000"/>
              <a:gd name="connsiteX150" fmla="*/ 6786085 w 7918980"/>
              <a:gd name="connsiteY150" fmla="*/ 5111369 h 6858000"/>
              <a:gd name="connsiteX151" fmla="*/ 6799321 w 7918980"/>
              <a:gd name="connsiteY151" fmla="*/ 5210876 h 6858000"/>
              <a:gd name="connsiteX152" fmla="*/ 6803597 w 7918980"/>
              <a:gd name="connsiteY152" fmla="*/ 5269726 h 6858000"/>
              <a:gd name="connsiteX153" fmla="*/ 6820713 w 7918980"/>
              <a:gd name="connsiteY153" fmla="*/ 5464225 h 6858000"/>
              <a:gd name="connsiteX154" fmla="*/ 6824380 w 7918980"/>
              <a:gd name="connsiteY154" fmla="*/ 5594585 h 6858000"/>
              <a:gd name="connsiteX155" fmla="*/ 6806680 w 7918980"/>
              <a:gd name="connsiteY155" fmla="*/ 5667896 h 6858000"/>
              <a:gd name="connsiteX156" fmla="*/ 6791486 w 7918980"/>
              <a:gd name="connsiteY156" fmla="*/ 5769225 h 6858000"/>
              <a:gd name="connsiteX157" fmla="*/ 6792745 w 7918980"/>
              <a:gd name="connsiteY157" fmla="*/ 5823324 h 6858000"/>
              <a:gd name="connsiteX158" fmla="*/ 6789109 w 7918980"/>
              <a:gd name="connsiteY158" fmla="*/ 5862699 h 6858000"/>
              <a:gd name="connsiteX159" fmla="*/ 6793675 w 7918980"/>
              <a:gd name="connsiteY159" fmla="*/ 5906467 h 6858000"/>
              <a:gd name="connsiteX160" fmla="*/ 6814548 w 7918980"/>
              <a:gd name="connsiteY160" fmla="*/ 5939847 h 6858000"/>
              <a:gd name="connsiteX161" fmla="*/ 6809795 w 7918980"/>
              <a:gd name="connsiteY161" fmla="*/ 5973994 h 6858000"/>
              <a:gd name="connsiteX162" fmla="*/ 6810756 w 7918980"/>
              <a:gd name="connsiteY162" fmla="*/ 6089693 h 6858000"/>
              <a:gd name="connsiteX163" fmla="*/ 6814601 w 7918980"/>
              <a:gd name="connsiteY163" fmla="*/ 6224938 h 6858000"/>
              <a:gd name="connsiteX164" fmla="*/ 6840137 w 7918980"/>
              <a:gd name="connsiteY164" fmla="*/ 6370251 h 6858000"/>
              <a:gd name="connsiteX165" fmla="*/ 6863777 w 7918980"/>
              <a:gd name="connsiteY165" fmla="*/ 6541313 h 6858000"/>
              <a:gd name="connsiteX166" fmla="*/ 6868355 w 7918980"/>
              <a:gd name="connsiteY166" fmla="*/ 6640957 h 6858000"/>
              <a:gd name="connsiteX167" fmla="*/ 6881422 w 7918980"/>
              <a:gd name="connsiteY167" fmla="*/ 6705297 h 6858000"/>
              <a:gd name="connsiteX168" fmla="*/ 6894105 w 7918980"/>
              <a:gd name="connsiteY168" fmla="*/ 6759582 h 6858000"/>
              <a:gd name="connsiteX169" fmla="*/ 6892152 w 7918980"/>
              <a:gd name="connsiteY169" fmla="*/ 6817746 h 6858000"/>
              <a:gd name="connsiteX170" fmla="*/ 6895302 w 7918980"/>
              <a:gd name="connsiteY170" fmla="*/ 6843646 h 6858000"/>
              <a:gd name="connsiteX171" fmla="*/ 6914368 w 7918980"/>
              <a:gd name="connsiteY171" fmla="*/ 6857998 h 6858000"/>
              <a:gd name="connsiteX172" fmla="*/ 7549620 w 7918980"/>
              <a:gd name="connsiteY172" fmla="*/ 6857998 h 6858000"/>
              <a:gd name="connsiteX173" fmla="*/ 7918980 w 7918980"/>
              <a:gd name="connsiteY173" fmla="*/ 6857998 h 6858000"/>
              <a:gd name="connsiteX174" fmla="*/ 7918980 w 7918980"/>
              <a:gd name="connsiteY174" fmla="*/ 6858000 h 6858000"/>
              <a:gd name="connsiteX175" fmla="*/ 7549620 w 7918980"/>
              <a:gd name="connsiteY175" fmla="*/ 6858000 h 6858000"/>
              <a:gd name="connsiteX176" fmla="*/ 6658851 w 7918980"/>
              <a:gd name="connsiteY176" fmla="*/ 6858000 h 6858000"/>
              <a:gd name="connsiteX177" fmla="*/ 2092387 w 7918980"/>
              <a:gd name="connsiteY177" fmla="*/ 6858000 h 6858000"/>
              <a:gd name="connsiteX178" fmla="*/ 1822980 w 7918980"/>
              <a:gd name="connsiteY178" fmla="*/ 6858000 h 6858000"/>
              <a:gd name="connsiteX179" fmla="*/ 727500 w 7918980"/>
              <a:gd name="connsiteY179" fmla="*/ 6858000 h 6858000"/>
              <a:gd name="connsiteX180" fmla="*/ 504457 w 7918980"/>
              <a:gd name="connsiteY180" fmla="*/ 6858000 h 6858000"/>
              <a:gd name="connsiteX181" fmla="*/ 0 w 7918980"/>
              <a:gd name="connsiteY181" fmla="*/ 6858000 h 6858000"/>
              <a:gd name="connsiteX182" fmla="*/ 0 w 7918980"/>
              <a:gd name="connsiteY182" fmla="*/ 0 h 6858000"/>
              <a:gd name="connsiteX0" fmla="*/ 0 w 7918980"/>
              <a:gd name="connsiteY0" fmla="*/ 0 h 6858000"/>
              <a:gd name="connsiteX1" fmla="*/ 504457 w 7918980"/>
              <a:gd name="connsiteY1" fmla="*/ 0 h 6858000"/>
              <a:gd name="connsiteX2" fmla="*/ 727500 w 7918980"/>
              <a:gd name="connsiteY2" fmla="*/ 0 h 6858000"/>
              <a:gd name="connsiteX3" fmla="*/ 1822980 w 7918980"/>
              <a:gd name="connsiteY3" fmla="*/ 0 h 6858000"/>
              <a:gd name="connsiteX4" fmla="*/ 2092387 w 7918980"/>
              <a:gd name="connsiteY4" fmla="*/ 0 h 6858000"/>
              <a:gd name="connsiteX5" fmla="*/ 7076514 w 7918980"/>
              <a:gd name="connsiteY5" fmla="*/ 0 h 6858000"/>
              <a:gd name="connsiteX6" fmla="*/ 7264525 w 7918980"/>
              <a:gd name="connsiteY6" fmla="*/ 0 h 6858000"/>
              <a:gd name="connsiteX7" fmla="*/ 7390497 w 7918980"/>
              <a:gd name="connsiteY7" fmla="*/ 0 h 6858000"/>
              <a:gd name="connsiteX8" fmla="*/ 7389918 w 7918980"/>
              <a:gd name="connsiteY8" fmla="*/ 1705 h 6858000"/>
              <a:gd name="connsiteX9" fmla="*/ 7374574 w 7918980"/>
              <a:gd name="connsiteY9" fmla="*/ 17287 h 6858000"/>
              <a:gd name="connsiteX10" fmla="*/ 7368621 w 7918980"/>
              <a:gd name="connsiteY10" fmla="*/ 130336 h 6858000"/>
              <a:gd name="connsiteX11" fmla="*/ 7361269 w 7918980"/>
              <a:gd name="connsiteY11" fmla="*/ 187093 h 6858000"/>
              <a:gd name="connsiteX12" fmla="*/ 7368770 w 7918980"/>
              <a:gd name="connsiteY12" fmla="*/ 265704 h 6858000"/>
              <a:gd name="connsiteX13" fmla="*/ 7365293 w 7918980"/>
              <a:gd name="connsiteY13" fmla="*/ 354566 h 6858000"/>
              <a:gd name="connsiteX14" fmla="*/ 7347106 w 7918980"/>
              <a:gd name="connsiteY14" fmla="*/ 472000 h 6858000"/>
              <a:gd name="connsiteX15" fmla="*/ 7345150 w 7918980"/>
              <a:gd name="connsiteY15" fmla="*/ 473782 h 6858000"/>
              <a:gd name="connsiteX16" fmla="*/ 7344778 w 7918980"/>
              <a:gd name="connsiteY16" fmla="*/ 491380 h 6858000"/>
              <a:gd name="connsiteX17" fmla="*/ 7359399 w 7918980"/>
              <a:gd name="connsiteY17" fmla="*/ 531675 h 6858000"/>
              <a:gd name="connsiteX18" fmla="*/ 7356415 w 7918980"/>
              <a:gd name="connsiteY18" fmla="*/ 536015 h 6858000"/>
              <a:gd name="connsiteX19" fmla="*/ 7361068 w 7918980"/>
              <a:gd name="connsiteY19" fmla="*/ 572092 h 6858000"/>
              <a:gd name="connsiteX20" fmla="*/ 7359041 w 7918980"/>
              <a:gd name="connsiteY20" fmla="*/ 572511 h 6858000"/>
              <a:gd name="connsiteX21" fmla="*/ 7351198 w 7918980"/>
              <a:gd name="connsiteY21" fmla="*/ 582332 h 6858000"/>
              <a:gd name="connsiteX22" fmla="*/ 7340991 w 7918980"/>
              <a:gd name="connsiteY22" fmla="*/ 601285 h 6858000"/>
              <a:gd name="connsiteX23" fmla="*/ 7296154 w 7918980"/>
              <a:gd name="connsiteY23" fmla="*/ 681608 h 6858000"/>
              <a:gd name="connsiteX24" fmla="*/ 7295943 w 7918980"/>
              <a:gd name="connsiteY24" fmla="*/ 689151 h 6858000"/>
              <a:gd name="connsiteX25" fmla="*/ 7295465 w 7918980"/>
              <a:gd name="connsiteY25" fmla="*/ 689289 h 6858000"/>
              <a:gd name="connsiteX26" fmla="*/ 7294306 w 7918980"/>
              <a:gd name="connsiteY26" fmla="*/ 697222 h 6858000"/>
              <a:gd name="connsiteX27" fmla="*/ 7295144 w 7918980"/>
              <a:gd name="connsiteY27" fmla="*/ 717531 h 6858000"/>
              <a:gd name="connsiteX28" fmla="*/ 7291871 w 7918980"/>
              <a:gd name="connsiteY28" fmla="*/ 722494 h 6858000"/>
              <a:gd name="connsiteX29" fmla="*/ 7286061 w 7918980"/>
              <a:gd name="connsiteY29" fmla="*/ 724368 h 6858000"/>
              <a:gd name="connsiteX30" fmla="*/ 7269961 w 7918980"/>
              <a:gd name="connsiteY30" fmla="*/ 752692 h 6858000"/>
              <a:gd name="connsiteX31" fmla="*/ 7240170 w 7918980"/>
              <a:gd name="connsiteY31" fmla="*/ 816346 h 6858000"/>
              <a:gd name="connsiteX32" fmla="*/ 7211938 w 7918980"/>
              <a:gd name="connsiteY32" fmla="*/ 889417 h 6858000"/>
              <a:gd name="connsiteX33" fmla="*/ 7130024 w 7918980"/>
              <a:gd name="connsiteY33" fmla="*/ 1063288 h 6858000"/>
              <a:gd name="connsiteX34" fmla="*/ 7126817 w 7918980"/>
              <a:gd name="connsiteY34" fmla="*/ 1157176 h 6858000"/>
              <a:gd name="connsiteX35" fmla="*/ 7109474 w 7918980"/>
              <a:gd name="connsiteY35" fmla="*/ 1210776 h 6858000"/>
              <a:gd name="connsiteX36" fmla="*/ 7105443 w 7918980"/>
              <a:gd name="connsiteY36" fmla="*/ 1301993 h 6858000"/>
              <a:gd name="connsiteX37" fmla="*/ 7075215 w 7918980"/>
              <a:gd name="connsiteY37" fmla="*/ 1360879 h 6858000"/>
              <a:gd name="connsiteX38" fmla="*/ 7067477 w 7918980"/>
              <a:gd name="connsiteY38" fmla="*/ 1404045 h 6858000"/>
              <a:gd name="connsiteX39" fmla="*/ 7046803 w 7918980"/>
              <a:gd name="connsiteY39" fmla="*/ 1429568 h 6858000"/>
              <a:gd name="connsiteX40" fmla="*/ 7047831 w 7918980"/>
              <a:gd name="connsiteY40" fmla="*/ 1430305 h 6858000"/>
              <a:gd name="connsiteX41" fmla="*/ 7035374 w 7918980"/>
              <a:gd name="connsiteY41" fmla="*/ 1463304 h 6858000"/>
              <a:gd name="connsiteX42" fmla="*/ 7032938 w 7918980"/>
              <a:gd name="connsiteY42" fmla="*/ 1514846 h 6858000"/>
              <a:gd name="connsiteX43" fmla="*/ 7029397 w 7918980"/>
              <a:gd name="connsiteY43" fmla="*/ 1519731 h 6858000"/>
              <a:gd name="connsiteX44" fmla="*/ 7029620 w 7918980"/>
              <a:gd name="connsiteY44" fmla="*/ 1519929 h 6858000"/>
              <a:gd name="connsiteX45" fmla="*/ 7030612 w 7918980"/>
              <a:gd name="connsiteY45" fmla="*/ 1546022 h 6858000"/>
              <a:gd name="connsiteX46" fmla="*/ 7035010 w 7918980"/>
              <a:gd name="connsiteY46" fmla="*/ 1578752 h 6858000"/>
              <a:gd name="connsiteX47" fmla="*/ 7026513 w 7918980"/>
              <a:gd name="connsiteY47" fmla="*/ 1647555 h 6858000"/>
              <a:gd name="connsiteX48" fmla="*/ 7013857 w 7918980"/>
              <a:gd name="connsiteY48" fmla="*/ 1715685 h 6858000"/>
              <a:gd name="connsiteX49" fmla="*/ 7007215 w 7918980"/>
              <a:gd name="connsiteY49" fmla="*/ 1740358 h 6858000"/>
              <a:gd name="connsiteX50" fmla="*/ 7004455 w 7918980"/>
              <a:gd name="connsiteY50" fmla="*/ 1784314 h 6858000"/>
              <a:gd name="connsiteX51" fmla="*/ 7008825 w 7918980"/>
              <a:gd name="connsiteY51" fmla="*/ 1804434 h 6858000"/>
              <a:gd name="connsiteX52" fmla="*/ 7008048 w 7918980"/>
              <a:gd name="connsiteY52" fmla="*/ 1805316 h 6858000"/>
              <a:gd name="connsiteX53" fmla="*/ 7011573 w 7918980"/>
              <a:gd name="connsiteY53" fmla="*/ 1807109 h 6858000"/>
              <a:gd name="connsiteX54" fmla="*/ 7008900 w 7918980"/>
              <a:gd name="connsiteY54" fmla="*/ 1821003 h 6858000"/>
              <a:gd name="connsiteX55" fmla="*/ 7006523 w 7918980"/>
              <a:gd name="connsiteY55" fmla="*/ 1824832 h 6858000"/>
              <a:gd name="connsiteX56" fmla="*/ 7005215 w 7918980"/>
              <a:gd name="connsiteY56" fmla="*/ 1830429 h 6858000"/>
              <a:gd name="connsiteX57" fmla="*/ 7005505 w 7918980"/>
              <a:gd name="connsiteY57" fmla="*/ 1830569 h 6858000"/>
              <a:gd name="connsiteX58" fmla="*/ 7003643 w 7918980"/>
              <a:gd name="connsiteY58" fmla="*/ 1835810 h 6858000"/>
              <a:gd name="connsiteX59" fmla="*/ 6990432 w 7918980"/>
              <a:gd name="connsiteY59" fmla="*/ 1861483 h 6858000"/>
              <a:gd name="connsiteX60" fmla="*/ 6997246 w 7918980"/>
              <a:gd name="connsiteY60" fmla="*/ 1892417 h 6858000"/>
              <a:gd name="connsiteX61" fmla="*/ 7012242 w 7918980"/>
              <a:gd name="connsiteY61" fmla="*/ 1895114 h 6858000"/>
              <a:gd name="connsiteX62" fmla="*/ 7010080 w 7918980"/>
              <a:gd name="connsiteY62" fmla="*/ 1899379 h 6858000"/>
              <a:gd name="connsiteX63" fmla="*/ 7003451 w 7918980"/>
              <a:gd name="connsiteY63" fmla="*/ 1907867 h 6858000"/>
              <a:gd name="connsiteX64" fmla="*/ 7004341 w 7918980"/>
              <a:gd name="connsiteY64" fmla="*/ 1910265 h 6858000"/>
              <a:gd name="connsiteX65" fmla="*/ 7001248 w 7918980"/>
              <a:gd name="connsiteY65" fmla="*/ 1935584 h 6858000"/>
              <a:gd name="connsiteX66" fmla="*/ 7006599 w 7918980"/>
              <a:gd name="connsiteY66" fmla="*/ 1942021 h 6858000"/>
              <a:gd name="connsiteX67" fmla="*/ 7007460 w 7918980"/>
              <a:gd name="connsiteY67" fmla="*/ 1945112 h 6858000"/>
              <a:gd name="connsiteX68" fmla="*/ 6949577 w 7918980"/>
              <a:gd name="connsiteY68" fmla="*/ 2024270 h 6858000"/>
              <a:gd name="connsiteX69" fmla="*/ 6942508 w 7918980"/>
              <a:gd name="connsiteY69" fmla="*/ 2107942 h 6858000"/>
              <a:gd name="connsiteX70" fmla="*/ 6933336 w 7918980"/>
              <a:gd name="connsiteY70" fmla="*/ 2193455 h 6858000"/>
              <a:gd name="connsiteX71" fmla="*/ 6927972 w 7918980"/>
              <a:gd name="connsiteY71" fmla="*/ 2260088 h 6858000"/>
              <a:gd name="connsiteX72" fmla="*/ 6909058 w 7918980"/>
              <a:gd name="connsiteY72" fmla="*/ 2296008 h 6858000"/>
              <a:gd name="connsiteX73" fmla="*/ 6901810 w 7918980"/>
              <a:gd name="connsiteY73" fmla="*/ 2305564 h 6858000"/>
              <a:gd name="connsiteX74" fmla="*/ 6904482 w 7918980"/>
              <a:gd name="connsiteY74" fmla="*/ 2320214 h 6858000"/>
              <a:gd name="connsiteX75" fmla="*/ 6891885 w 7918980"/>
              <a:gd name="connsiteY75" fmla="*/ 2417011 h 6858000"/>
              <a:gd name="connsiteX76" fmla="*/ 6884970 w 7918980"/>
              <a:gd name="connsiteY76" fmla="*/ 2454207 h 6858000"/>
              <a:gd name="connsiteX77" fmla="*/ 6882954 w 7918980"/>
              <a:gd name="connsiteY77" fmla="*/ 2487203 h 6858000"/>
              <a:gd name="connsiteX78" fmla="*/ 6871484 w 7918980"/>
              <a:gd name="connsiteY78" fmla="*/ 2512282 h 6858000"/>
              <a:gd name="connsiteX79" fmla="*/ 6872496 w 7918980"/>
              <a:gd name="connsiteY79" fmla="*/ 2514318 h 6858000"/>
              <a:gd name="connsiteX80" fmla="*/ 6898111 w 7918980"/>
              <a:gd name="connsiteY80" fmla="*/ 2574334 h 6858000"/>
              <a:gd name="connsiteX81" fmla="*/ 6897017 w 7918980"/>
              <a:gd name="connsiteY81" fmla="*/ 2579877 h 6858000"/>
              <a:gd name="connsiteX82" fmla="*/ 6897171 w 7918980"/>
              <a:gd name="connsiteY82" fmla="*/ 2608928 h 6858000"/>
              <a:gd name="connsiteX83" fmla="*/ 6896584 w 7918980"/>
              <a:gd name="connsiteY83" fmla="*/ 2613111 h 6858000"/>
              <a:gd name="connsiteX84" fmla="*/ 6888164 w 7918980"/>
              <a:gd name="connsiteY84" fmla="*/ 2621996 h 6858000"/>
              <a:gd name="connsiteX85" fmla="*/ 6890652 w 7918980"/>
              <a:gd name="connsiteY85" fmla="*/ 2634265 h 6858000"/>
              <a:gd name="connsiteX86" fmla="*/ 6882034 w 7918980"/>
              <a:gd name="connsiteY86" fmla="*/ 2647237 h 6858000"/>
              <a:gd name="connsiteX87" fmla="*/ 6888195 w 7918980"/>
              <a:gd name="connsiteY87" fmla="*/ 2650786 h 6858000"/>
              <a:gd name="connsiteX88" fmla="*/ 6894052 w 7918980"/>
              <a:gd name="connsiteY88" fmla="*/ 2661993 h 6858000"/>
              <a:gd name="connsiteX89" fmla="*/ 6885953 w 7918980"/>
              <a:gd name="connsiteY89" fmla="*/ 2670949 h 6858000"/>
              <a:gd name="connsiteX90" fmla="*/ 6880156 w 7918980"/>
              <a:gd name="connsiteY90" fmla="*/ 2690255 h 6858000"/>
              <a:gd name="connsiteX91" fmla="*/ 6881009 w 7918980"/>
              <a:gd name="connsiteY91" fmla="*/ 2695683 h 6858000"/>
              <a:gd name="connsiteX92" fmla="*/ 6870001 w 7918980"/>
              <a:gd name="connsiteY92" fmla="*/ 2713964 h 6858000"/>
              <a:gd name="connsiteX93" fmla="*/ 6864441 w 7918980"/>
              <a:gd name="connsiteY93" fmla="*/ 2730175 h 6858000"/>
              <a:gd name="connsiteX94" fmla="*/ 6875107 w 7918980"/>
              <a:gd name="connsiteY94" fmla="*/ 2763497 h 6858000"/>
              <a:gd name="connsiteX95" fmla="*/ 6837349 w 7918980"/>
              <a:gd name="connsiteY95" fmla="*/ 3051539 h 6858000"/>
              <a:gd name="connsiteX96" fmla="*/ 6835698 w 7918980"/>
              <a:gd name="connsiteY96" fmla="*/ 3060333 h 6858000"/>
              <a:gd name="connsiteX97" fmla="*/ 6837785 w 7918980"/>
              <a:gd name="connsiteY97" fmla="*/ 3065434 h 6858000"/>
              <a:gd name="connsiteX98" fmla="*/ 6834476 w 7918980"/>
              <a:gd name="connsiteY98" fmla="*/ 3066836 h 6858000"/>
              <a:gd name="connsiteX99" fmla="*/ 6831096 w 7918980"/>
              <a:gd name="connsiteY99" fmla="*/ 3084834 h 6858000"/>
              <a:gd name="connsiteX100" fmla="*/ 6831305 w 7918980"/>
              <a:gd name="connsiteY100" fmla="*/ 3097259 h 6858000"/>
              <a:gd name="connsiteX101" fmla="*/ 6828050 w 7918980"/>
              <a:gd name="connsiteY101" fmla="*/ 3101053 h 6858000"/>
              <a:gd name="connsiteX102" fmla="*/ 6827093 w 7918980"/>
              <a:gd name="connsiteY102" fmla="*/ 3106151 h 6858000"/>
              <a:gd name="connsiteX103" fmla="*/ 6833251 w 7918980"/>
              <a:gd name="connsiteY103" fmla="*/ 3116747 h 6858000"/>
              <a:gd name="connsiteX104" fmla="*/ 6825921 w 7918980"/>
              <a:gd name="connsiteY104" fmla="*/ 3151828 h 6858000"/>
              <a:gd name="connsiteX105" fmla="*/ 6825863 w 7918980"/>
              <a:gd name="connsiteY105" fmla="*/ 3180546 h 6858000"/>
              <a:gd name="connsiteX106" fmla="*/ 6839691 w 7918980"/>
              <a:gd name="connsiteY106" fmla="*/ 3258677 h 6858000"/>
              <a:gd name="connsiteX107" fmla="*/ 6840898 w 7918980"/>
              <a:gd name="connsiteY107" fmla="*/ 3262610 h 6858000"/>
              <a:gd name="connsiteX108" fmla="*/ 6834652 w 7918980"/>
              <a:gd name="connsiteY108" fmla="*/ 3277179 h 6858000"/>
              <a:gd name="connsiteX109" fmla="*/ 6832324 w 7918980"/>
              <a:gd name="connsiteY109" fmla="*/ 3278130 h 6858000"/>
              <a:gd name="connsiteX110" fmla="*/ 6849750 w 7918980"/>
              <a:gd name="connsiteY110" fmla="*/ 3325671 h 6858000"/>
              <a:gd name="connsiteX111" fmla="*/ 6847551 w 7918980"/>
              <a:gd name="connsiteY111" fmla="*/ 3332072 h 6858000"/>
              <a:gd name="connsiteX112" fmla="*/ 6864685 w 7918980"/>
              <a:gd name="connsiteY112" fmla="*/ 3362948 h 6858000"/>
              <a:gd name="connsiteX113" fmla="*/ 6870457 w 7918980"/>
              <a:gd name="connsiteY113" fmla="*/ 3378959 h 6858000"/>
              <a:gd name="connsiteX114" fmla="*/ 6883738 w 7918980"/>
              <a:gd name="connsiteY114" fmla="*/ 3407057 h 6858000"/>
              <a:gd name="connsiteX115" fmla="*/ 6881948 w 7918980"/>
              <a:gd name="connsiteY115" fmla="*/ 3409825 h 6858000"/>
              <a:gd name="connsiteX116" fmla="*/ 6885647 w 7918980"/>
              <a:gd name="connsiteY116" fmla="*/ 3415218 h 6858000"/>
              <a:gd name="connsiteX117" fmla="*/ 6883908 w 7918980"/>
              <a:gd name="connsiteY117" fmla="*/ 3419880 h 6858000"/>
              <a:gd name="connsiteX118" fmla="*/ 6885903 w 7918980"/>
              <a:gd name="connsiteY118" fmla="*/ 3424545 h 6858000"/>
              <a:gd name="connsiteX119" fmla="*/ 6887603 w 7918980"/>
              <a:gd name="connsiteY119" fmla="*/ 3476412 h 6858000"/>
              <a:gd name="connsiteX120" fmla="*/ 6892664 w 7918980"/>
              <a:gd name="connsiteY120" fmla="*/ 3486850 h 6858000"/>
              <a:gd name="connsiteX121" fmla="*/ 6886319 w 7918980"/>
              <a:gd name="connsiteY121" fmla="*/ 3496391 h 6858000"/>
              <a:gd name="connsiteX122" fmla="*/ 6893119 w 7918980"/>
              <a:gd name="connsiteY122" fmla="*/ 3531201 h 6858000"/>
              <a:gd name="connsiteX123" fmla="*/ 6902876 w 7918980"/>
              <a:gd name="connsiteY123" fmla="*/ 3542019 h 6858000"/>
              <a:gd name="connsiteX124" fmla="*/ 6910520 w 7918980"/>
              <a:gd name="connsiteY124" fmla="*/ 3552249 h 6858000"/>
              <a:gd name="connsiteX125" fmla="*/ 6910882 w 7918980"/>
              <a:gd name="connsiteY125" fmla="*/ 3553678 h 6858000"/>
              <a:gd name="connsiteX126" fmla="*/ 6914489 w 7918980"/>
              <a:gd name="connsiteY126" fmla="*/ 3568021 h 6858000"/>
              <a:gd name="connsiteX127" fmla="*/ 6914914 w 7918980"/>
              <a:gd name="connsiteY127" fmla="*/ 3569719 h 6858000"/>
              <a:gd name="connsiteX128" fmla="*/ 6912342 w 7918980"/>
              <a:gd name="connsiteY128" fmla="*/ 3586412 h 6858000"/>
              <a:gd name="connsiteX129" fmla="*/ 6915338 w 7918980"/>
              <a:gd name="connsiteY129" fmla="*/ 3597336 h 6858000"/>
              <a:gd name="connsiteX130" fmla="*/ 6907234 w 7918980"/>
              <a:gd name="connsiteY130" fmla="*/ 3606007 h 6858000"/>
              <a:gd name="connsiteX131" fmla="*/ 6907261 w 7918980"/>
              <a:gd name="connsiteY131" fmla="*/ 3641228 h 6858000"/>
              <a:gd name="connsiteX132" fmla="*/ 6914828 w 7918980"/>
              <a:gd name="connsiteY132" fmla="*/ 3653088 h 6858000"/>
              <a:gd name="connsiteX133" fmla="*/ 6920416 w 7918980"/>
              <a:gd name="connsiteY133" fmla="*/ 3664114 h 6858000"/>
              <a:gd name="connsiteX134" fmla="*/ 6920498 w 7918980"/>
              <a:gd name="connsiteY134" fmla="*/ 3665569 h 6858000"/>
              <a:gd name="connsiteX135" fmla="*/ 6922809 w 7918980"/>
              <a:gd name="connsiteY135" fmla="*/ 3707357 h 6858000"/>
              <a:gd name="connsiteX136" fmla="*/ 6937676 w 7918980"/>
              <a:gd name="connsiteY136" fmla="*/ 3778166 h 6858000"/>
              <a:gd name="connsiteX137" fmla="*/ 6958359 w 7918980"/>
              <a:gd name="connsiteY137" fmla="*/ 3878222 h 6858000"/>
              <a:gd name="connsiteX138" fmla="*/ 6953118 w 7918980"/>
              <a:gd name="connsiteY138" fmla="*/ 4048117 h 6858000"/>
              <a:gd name="connsiteX139" fmla="*/ 6913020 w 7918980"/>
              <a:gd name="connsiteY139" fmla="*/ 4219510 h 6858000"/>
              <a:gd name="connsiteX140" fmla="*/ 6915792 w 7918980"/>
              <a:gd name="connsiteY140" fmla="*/ 4411258 h 6858000"/>
              <a:gd name="connsiteX141" fmla="*/ 6907579 w 7918980"/>
              <a:gd name="connsiteY141" fmla="*/ 4488531 h 6858000"/>
              <a:gd name="connsiteX142" fmla="*/ 6907052 w 7918980"/>
              <a:gd name="connsiteY142" fmla="*/ 4539168 h 6858000"/>
              <a:gd name="connsiteX143" fmla="*/ 6891916 w 7918980"/>
              <a:gd name="connsiteY143" fmla="*/ 4625153 h 6858000"/>
              <a:gd name="connsiteX144" fmla="*/ 6882094 w 7918980"/>
              <a:gd name="connsiteY144" fmla="*/ 4733115 h 6858000"/>
              <a:gd name="connsiteX145" fmla="*/ 6860189 w 7918980"/>
              <a:gd name="connsiteY145" fmla="*/ 4844323 h 6858000"/>
              <a:gd name="connsiteX146" fmla="*/ 6843618 w 7918980"/>
              <a:gd name="connsiteY146" fmla="*/ 4877992 h 6858000"/>
              <a:gd name="connsiteX147" fmla="*/ 6829393 w 7918980"/>
              <a:gd name="connsiteY147" fmla="*/ 4925805 h 6858000"/>
              <a:gd name="connsiteX148" fmla="*/ 6794017 w 7918980"/>
              <a:gd name="connsiteY148" fmla="*/ 5009272 h 6858000"/>
              <a:gd name="connsiteX149" fmla="*/ 6786085 w 7918980"/>
              <a:gd name="connsiteY149" fmla="*/ 5111369 h 6858000"/>
              <a:gd name="connsiteX150" fmla="*/ 6799321 w 7918980"/>
              <a:gd name="connsiteY150" fmla="*/ 5210876 h 6858000"/>
              <a:gd name="connsiteX151" fmla="*/ 6803597 w 7918980"/>
              <a:gd name="connsiteY151" fmla="*/ 5269726 h 6858000"/>
              <a:gd name="connsiteX152" fmla="*/ 6820713 w 7918980"/>
              <a:gd name="connsiteY152" fmla="*/ 5464225 h 6858000"/>
              <a:gd name="connsiteX153" fmla="*/ 6824380 w 7918980"/>
              <a:gd name="connsiteY153" fmla="*/ 5594585 h 6858000"/>
              <a:gd name="connsiteX154" fmla="*/ 6806680 w 7918980"/>
              <a:gd name="connsiteY154" fmla="*/ 5667896 h 6858000"/>
              <a:gd name="connsiteX155" fmla="*/ 6791486 w 7918980"/>
              <a:gd name="connsiteY155" fmla="*/ 5769225 h 6858000"/>
              <a:gd name="connsiteX156" fmla="*/ 6792745 w 7918980"/>
              <a:gd name="connsiteY156" fmla="*/ 5823324 h 6858000"/>
              <a:gd name="connsiteX157" fmla="*/ 6789109 w 7918980"/>
              <a:gd name="connsiteY157" fmla="*/ 5862699 h 6858000"/>
              <a:gd name="connsiteX158" fmla="*/ 6793675 w 7918980"/>
              <a:gd name="connsiteY158" fmla="*/ 5906467 h 6858000"/>
              <a:gd name="connsiteX159" fmla="*/ 6814548 w 7918980"/>
              <a:gd name="connsiteY159" fmla="*/ 5939847 h 6858000"/>
              <a:gd name="connsiteX160" fmla="*/ 6809795 w 7918980"/>
              <a:gd name="connsiteY160" fmla="*/ 5973994 h 6858000"/>
              <a:gd name="connsiteX161" fmla="*/ 6810756 w 7918980"/>
              <a:gd name="connsiteY161" fmla="*/ 6089693 h 6858000"/>
              <a:gd name="connsiteX162" fmla="*/ 6814601 w 7918980"/>
              <a:gd name="connsiteY162" fmla="*/ 6224938 h 6858000"/>
              <a:gd name="connsiteX163" fmla="*/ 6840137 w 7918980"/>
              <a:gd name="connsiteY163" fmla="*/ 6370251 h 6858000"/>
              <a:gd name="connsiteX164" fmla="*/ 6863777 w 7918980"/>
              <a:gd name="connsiteY164" fmla="*/ 6541313 h 6858000"/>
              <a:gd name="connsiteX165" fmla="*/ 6868355 w 7918980"/>
              <a:gd name="connsiteY165" fmla="*/ 6640957 h 6858000"/>
              <a:gd name="connsiteX166" fmla="*/ 6881422 w 7918980"/>
              <a:gd name="connsiteY166" fmla="*/ 6705297 h 6858000"/>
              <a:gd name="connsiteX167" fmla="*/ 6894105 w 7918980"/>
              <a:gd name="connsiteY167" fmla="*/ 6759582 h 6858000"/>
              <a:gd name="connsiteX168" fmla="*/ 6892152 w 7918980"/>
              <a:gd name="connsiteY168" fmla="*/ 6817746 h 6858000"/>
              <a:gd name="connsiteX169" fmla="*/ 6895302 w 7918980"/>
              <a:gd name="connsiteY169" fmla="*/ 6843646 h 6858000"/>
              <a:gd name="connsiteX170" fmla="*/ 6914368 w 7918980"/>
              <a:gd name="connsiteY170" fmla="*/ 6857998 h 6858000"/>
              <a:gd name="connsiteX171" fmla="*/ 7549620 w 7918980"/>
              <a:gd name="connsiteY171" fmla="*/ 6857998 h 6858000"/>
              <a:gd name="connsiteX172" fmla="*/ 7918980 w 7918980"/>
              <a:gd name="connsiteY172" fmla="*/ 6857998 h 6858000"/>
              <a:gd name="connsiteX173" fmla="*/ 7918980 w 7918980"/>
              <a:gd name="connsiteY173" fmla="*/ 6858000 h 6858000"/>
              <a:gd name="connsiteX174" fmla="*/ 7549620 w 7918980"/>
              <a:gd name="connsiteY174" fmla="*/ 6858000 h 6858000"/>
              <a:gd name="connsiteX175" fmla="*/ 6658851 w 7918980"/>
              <a:gd name="connsiteY175" fmla="*/ 6858000 h 6858000"/>
              <a:gd name="connsiteX176" fmla="*/ 2092387 w 7918980"/>
              <a:gd name="connsiteY176" fmla="*/ 6858000 h 6858000"/>
              <a:gd name="connsiteX177" fmla="*/ 1822980 w 7918980"/>
              <a:gd name="connsiteY177" fmla="*/ 6858000 h 6858000"/>
              <a:gd name="connsiteX178" fmla="*/ 727500 w 7918980"/>
              <a:gd name="connsiteY178" fmla="*/ 6858000 h 6858000"/>
              <a:gd name="connsiteX179" fmla="*/ 504457 w 7918980"/>
              <a:gd name="connsiteY179" fmla="*/ 6858000 h 6858000"/>
              <a:gd name="connsiteX180" fmla="*/ 0 w 7918980"/>
              <a:gd name="connsiteY180" fmla="*/ 6858000 h 6858000"/>
              <a:gd name="connsiteX181" fmla="*/ 0 w 7918980"/>
              <a:gd name="connsiteY181" fmla="*/ 0 h 6858000"/>
              <a:gd name="connsiteX0" fmla="*/ 0 w 7918980"/>
              <a:gd name="connsiteY0" fmla="*/ 0 h 6858000"/>
              <a:gd name="connsiteX1" fmla="*/ 504457 w 7918980"/>
              <a:gd name="connsiteY1" fmla="*/ 0 h 6858000"/>
              <a:gd name="connsiteX2" fmla="*/ 727500 w 7918980"/>
              <a:gd name="connsiteY2" fmla="*/ 0 h 6858000"/>
              <a:gd name="connsiteX3" fmla="*/ 1822980 w 7918980"/>
              <a:gd name="connsiteY3" fmla="*/ 0 h 6858000"/>
              <a:gd name="connsiteX4" fmla="*/ 2092387 w 7918980"/>
              <a:gd name="connsiteY4" fmla="*/ 0 h 6858000"/>
              <a:gd name="connsiteX5" fmla="*/ 7076514 w 7918980"/>
              <a:gd name="connsiteY5" fmla="*/ 0 h 6858000"/>
              <a:gd name="connsiteX6" fmla="*/ 7264525 w 7918980"/>
              <a:gd name="connsiteY6" fmla="*/ 0 h 6858000"/>
              <a:gd name="connsiteX7" fmla="*/ 7390497 w 7918980"/>
              <a:gd name="connsiteY7" fmla="*/ 0 h 6858000"/>
              <a:gd name="connsiteX8" fmla="*/ 7389918 w 7918980"/>
              <a:gd name="connsiteY8" fmla="*/ 1705 h 6858000"/>
              <a:gd name="connsiteX9" fmla="*/ 7374574 w 7918980"/>
              <a:gd name="connsiteY9" fmla="*/ 17287 h 6858000"/>
              <a:gd name="connsiteX10" fmla="*/ 7368621 w 7918980"/>
              <a:gd name="connsiteY10" fmla="*/ 130336 h 6858000"/>
              <a:gd name="connsiteX11" fmla="*/ 7361269 w 7918980"/>
              <a:gd name="connsiteY11" fmla="*/ 187093 h 6858000"/>
              <a:gd name="connsiteX12" fmla="*/ 7368770 w 7918980"/>
              <a:gd name="connsiteY12" fmla="*/ 265704 h 6858000"/>
              <a:gd name="connsiteX13" fmla="*/ 7365293 w 7918980"/>
              <a:gd name="connsiteY13" fmla="*/ 354566 h 6858000"/>
              <a:gd name="connsiteX14" fmla="*/ 7347106 w 7918980"/>
              <a:gd name="connsiteY14" fmla="*/ 472000 h 6858000"/>
              <a:gd name="connsiteX15" fmla="*/ 7345150 w 7918980"/>
              <a:gd name="connsiteY15" fmla="*/ 473782 h 6858000"/>
              <a:gd name="connsiteX16" fmla="*/ 7344778 w 7918980"/>
              <a:gd name="connsiteY16" fmla="*/ 491380 h 6858000"/>
              <a:gd name="connsiteX17" fmla="*/ 7359399 w 7918980"/>
              <a:gd name="connsiteY17" fmla="*/ 531675 h 6858000"/>
              <a:gd name="connsiteX18" fmla="*/ 7356415 w 7918980"/>
              <a:gd name="connsiteY18" fmla="*/ 536015 h 6858000"/>
              <a:gd name="connsiteX19" fmla="*/ 7361068 w 7918980"/>
              <a:gd name="connsiteY19" fmla="*/ 572092 h 6858000"/>
              <a:gd name="connsiteX20" fmla="*/ 7359041 w 7918980"/>
              <a:gd name="connsiteY20" fmla="*/ 572511 h 6858000"/>
              <a:gd name="connsiteX21" fmla="*/ 7351198 w 7918980"/>
              <a:gd name="connsiteY21" fmla="*/ 582332 h 6858000"/>
              <a:gd name="connsiteX22" fmla="*/ 7340991 w 7918980"/>
              <a:gd name="connsiteY22" fmla="*/ 601285 h 6858000"/>
              <a:gd name="connsiteX23" fmla="*/ 7296154 w 7918980"/>
              <a:gd name="connsiteY23" fmla="*/ 681608 h 6858000"/>
              <a:gd name="connsiteX24" fmla="*/ 7295943 w 7918980"/>
              <a:gd name="connsiteY24" fmla="*/ 689151 h 6858000"/>
              <a:gd name="connsiteX25" fmla="*/ 7295465 w 7918980"/>
              <a:gd name="connsiteY25" fmla="*/ 689289 h 6858000"/>
              <a:gd name="connsiteX26" fmla="*/ 7294306 w 7918980"/>
              <a:gd name="connsiteY26" fmla="*/ 697222 h 6858000"/>
              <a:gd name="connsiteX27" fmla="*/ 7295144 w 7918980"/>
              <a:gd name="connsiteY27" fmla="*/ 717531 h 6858000"/>
              <a:gd name="connsiteX28" fmla="*/ 7291871 w 7918980"/>
              <a:gd name="connsiteY28" fmla="*/ 722494 h 6858000"/>
              <a:gd name="connsiteX29" fmla="*/ 7286061 w 7918980"/>
              <a:gd name="connsiteY29" fmla="*/ 724368 h 6858000"/>
              <a:gd name="connsiteX30" fmla="*/ 7269961 w 7918980"/>
              <a:gd name="connsiteY30" fmla="*/ 752692 h 6858000"/>
              <a:gd name="connsiteX31" fmla="*/ 7240170 w 7918980"/>
              <a:gd name="connsiteY31" fmla="*/ 816346 h 6858000"/>
              <a:gd name="connsiteX32" fmla="*/ 7211938 w 7918980"/>
              <a:gd name="connsiteY32" fmla="*/ 889417 h 6858000"/>
              <a:gd name="connsiteX33" fmla="*/ 7130024 w 7918980"/>
              <a:gd name="connsiteY33" fmla="*/ 1063288 h 6858000"/>
              <a:gd name="connsiteX34" fmla="*/ 7126817 w 7918980"/>
              <a:gd name="connsiteY34" fmla="*/ 1157176 h 6858000"/>
              <a:gd name="connsiteX35" fmla="*/ 7109474 w 7918980"/>
              <a:gd name="connsiteY35" fmla="*/ 1210776 h 6858000"/>
              <a:gd name="connsiteX36" fmla="*/ 7105443 w 7918980"/>
              <a:gd name="connsiteY36" fmla="*/ 1301993 h 6858000"/>
              <a:gd name="connsiteX37" fmla="*/ 7075215 w 7918980"/>
              <a:gd name="connsiteY37" fmla="*/ 1360879 h 6858000"/>
              <a:gd name="connsiteX38" fmla="*/ 7067477 w 7918980"/>
              <a:gd name="connsiteY38" fmla="*/ 1404045 h 6858000"/>
              <a:gd name="connsiteX39" fmla="*/ 7046803 w 7918980"/>
              <a:gd name="connsiteY39" fmla="*/ 1429568 h 6858000"/>
              <a:gd name="connsiteX40" fmla="*/ 7047831 w 7918980"/>
              <a:gd name="connsiteY40" fmla="*/ 1430305 h 6858000"/>
              <a:gd name="connsiteX41" fmla="*/ 7035374 w 7918980"/>
              <a:gd name="connsiteY41" fmla="*/ 1463304 h 6858000"/>
              <a:gd name="connsiteX42" fmla="*/ 7032938 w 7918980"/>
              <a:gd name="connsiteY42" fmla="*/ 1514846 h 6858000"/>
              <a:gd name="connsiteX43" fmla="*/ 7029397 w 7918980"/>
              <a:gd name="connsiteY43" fmla="*/ 1519731 h 6858000"/>
              <a:gd name="connsiteX44" fmla="*/ 7029620 w 7918980"/>
              <a:gd name="connsiteY44" fmla="*/ 1519929 h 6858000"/>
              <a:gd name="connsiteX45" fmla="*/ 7030612 w 7918980"/>
              <a:gd name="connsiteY45" fmla="*/ 1546022 h 6858000"/>
              <a:gd name="connsiteX46" fmla="*/ 7035010 w 7918980"/>
              <a:gd name="connsiteY46" fmla="*/ 1578752 h 6858000"/>
              <a:gd name="connsiteX47" fmla="*/ 7026513 w 7918980"/>
              <a:gd name="connsiteY47" fmla="*/ 1647555 h 6858000"/>
              <a:gd name="connsiteX48" fmla="*/ 7013857 w 7918980"/>
              <a:gd name="connsiteY48" fmla="*/ 1715685 h 6858000"/>
              <a:gd name="connsiteX49" fmla="*/ 7007215 w 7918980"/>
              <a:gd name="connsiteY49" fmla="*/ 1740358 h 6858000"/>
              <a:gd name="connsiteX50" fmla="*/ 7004455 w 7918980"/>
              <a:gd name="connsiteY50" fmla="*/ 1784314 h 6858000"/>
              <a:gd name="connsiteX51" fmla="*/ 7008825 w 7918980"/>
              <a:gd name="connsiteY51" fmla="*/ 1804434 h 6858000"/>
              <a:gd name="connsiteX52" fmla="*/ 7008048 w 7918980"/>
              <a:gd name="connsiteY52" fmla="*/ 1805316 h 6858000"/>
              <a:gd name="connsiteX53" fmla="*/ 7011573 w 7918980"/>
              <a:gd name="connsiteY53" fmla="*/ 1807109 h 6858000"/>
              <a:gd name="connsiteX54" fmla="*/ 7008900 w 7918980"/>
              <a:gd name="connsiteY54" fmla="*/ 1821003 h 6858000"/>
              <a:gd name="connsiteX55" fmla="*/ 7006523 w 7918980"/>
              <a:gd name="connsiteY55" fmla="*/ 1824832 h 6858000"/>
              <a:gd name="connsiteX56" fmla="*/ 7005215 w 7918980"/>
              <a:gd name="connsiteY56" fmla="*/ 1830429 h 6858000"/>
              <a:gd name="connsiteX57" fmla="*/ 7005505 w 7918980"/>
              <a:gd name="connsiteY57" fmla="*/ 1830569 h 6858000"/>
              <a:gd name="connsiteX58" fmla="*/ 7003643 w 7918980"/>
              <a:gd name="connsiteY58" fmla="*/ 1835810 h 6858000"/>
              <a:gd name="connsiteX59" fmla="*/ 6990432 w 7918980"/>
              <a:gd name="connsiteY59" fmla="*/ 1861483 h 6858000"/>
              <a:gd name="connsiteX60" fmla="*/ 6997246 w 7918980"/>
              <a:gd name="connsiteY60" fmla="*/ 1892417 h 6858000"/>
              <a:gd name="connsiteX61" fmla="*/ 7012242 w 7918980"/>
              <a:gd name="connsiteY61" fmla="*/ 1895114 h 6858000"/>
              <a:gd name="connsiteX62" fmla="*/ 7010080 w 7918980"/>
              <a:gd name="connsiteY62" fmla="*/ 1899379 h 6858000"/>
              <a:gd name="connsiteX63" fmla="*/ 7003451 w 7918980"/>
              <a:gd name="connsiteY63" fmla="*/ 1907867 h 6858000"/>
              <a:gd name="connsiteX64" fmla="*/ 7004341 w 7918980"/>
              <a:gd name="connsiteY64" fmla="*/ 1910265 h 6858000"/>
              <a:gd name="connsiteX65" fmla="*/ 7001248 w 7918980"/>
              <a:gd name="connsiteY65" fmla="*/ 1935584 h 6858000"/>
              <a:gd name="connsiteX66" fmla="*/ 7006599 w 7918980"/>
              <a:gd name="connsiteY66" fmla="*/ 1942021 h 6858000"/>
              <a:gd name="connsiteX67" fmla="*/ 6985020 w 7918980"/>
              <a:gd name="connsiteY67" fmla="*/ 1967551 h 6858000"/>
              <a:gd name="connsiteX68" fmla="*/ 6949577 w 7918980"/>
              <a:gd name="connsiteY68" fmla="*/ 2024270 h 6858000"/>
              <a:gd name="connsiteX69" fmla="*/ 6942508 w 7918980"/>
              <a:gd name="connsiteY69" fmla="*/ 2107942 h 6858000"/>
              <a:gd name="connsiteX70" fmla="*/ 6933336 w 7918980"/>
              <a:gd name="connsiteY70" fmla="*/ 2193455 h 6858000"/>
              <a:gd name="connsiteX71" fmla="*/ 6927972 w 7918980"/>
              <a:gd name="connsiteY71" fmla="*/ 2260088 h 6858000"/>
              <a:gd name="connsiteX72" fmla="*/ 6909058 w 7918980"/>
              <a:gd name="connsiteY72" fmla="*/ 2296008 h 6858000"/>
              <a:gd name="connsiteX73" fmla="*/ 6901810 w 7918980"/>
              <a:gd name="connsiteY73" fmla="*/ 2305564 h 6858000"/>
              <a:gd name="connsiteX74" fmla="*/ 6904482 w 7918980"/>
              <a:gd name="connsiteY74" fmla="*/ 2320214 h 6858000"/>
              <a:gd name="connsiteX75" fmla="*/ 6891885 w 7918980"/>
              <a:gd name="connsiteY75" fmla="*/ 2417011 h 6858000"/>
              <a:gd name="connsiteX76" fmla="*/ 6884970 w 7918980"/>
              <a:gd name="connsiteY76" fmla="*/ 2454207 h 6858000"/>
              <a:gd name="connsiteX77" fmla="*/ 6882954 w 7918980"/>
              <a:gd name="connsiteY77" fmla="*/ 2487203 h 6858000"/>
              <a:gd name="connsiteX78" fmla="*/ 6871484 w 7918980"/>
              <a:gd name="connsiteY78" fmla="*/ 2512282 h 6858000"/>
              <a:gd name="connsiteX79" fmla="*/ 6872496 w 7918980"/>
              <a:gd name="connsiteY79" fmla="*/ 2514318 h 6858000"/>
              <a:gd name="connsiteX80" fmla="*/ 6898111 w 7918980"/>
              <a:gd name="connsiteY80" fmla="*/ 2574334 h 6858000"/>
              <a:gd name="connsiteX81" fmla="*/ 6897017 w 7918980"/>
              <a:gd name="connsiteY81" fmla="*/ 2579877 h 6858000"/>
              <a:gd name="connsiteX82" fmla="*/ 6897171 w 7918980"/>
              <a:gd name="connsiteY82" fmla="*/ 2608928 h 6858000"/>
              <a:gd name="connsiteX83" fmla="*/ 6896584 w 7918980"/>
              <a:gd name="connsiteY83" fmla="*/ 2613111 h 6858000"/>
              <a:gd name="connsiteX84" fmla="*/ 6888164 w 7918980"/>
              <a:gd name="connsiteY84" fmla="*/ 2621996 h 6858000"/>
              <a:gd name="connsiteX85" fmla="*/ 6890652 w 7918980"/>
              <a:gd name="connsiteY85" fmla="*/ 2634265 h 6858000"/>
              <a:gd name="connsiteX86" fmla="*/ 6882034 w 7918980"/>
              <a:gd name="connsiteY86" fmla="*/ 2647237 h 6858000"/>
              <a:gd name="connsiteX87" fmla="*/ 6888195 w 7918980"/>
              <a:gd name="connsiteY87" fmla="*/ 2650786 h 6858000"/>
              <a:gd name="connsiteX88" fmla="*/ 6894052 w 7918980"/>
              <a:gd name="connsiteY88" fmla="*/ 2661993 h 6858000"/>
              <a:gd name="connsiteX89" fmla="*/ 6885953 w 7918980"/>
              <a:gd name="connsiteY89" fmla="*/ 2670949 h 6858000"/>
              <a:gd name="connsiteX90" fmla="*/ 6880156 w 7918980"/>
              <a:gd name="connsiteY90" fmla="*/ 2690255 h 6858000"/>
              <a:gd name="connsiteX91" fmla="*/ 6881009 w 7918980"/>
              <a:gd name="connsiteY91" fmla="*/ 2695683 h 6858000"/>
              <a:gd name="connsiteX92" fmla="*/ 6870001 w 7918980"/>
              <a:gd name="connsiteY92" fmla="*/ 2713964 h 6858000"/>
              <a:gd name="connsiteX93" fmla="*/ 6864441 w 7918980"/>
              <a:gd name="connsiteY93" fmla="*/ 2730175 h 6858000"/>
              <a:gd name="connsiteX94" fmla="*/ 6875107 w 7918980"/>
              <a:gd name="connsiteY94" fmla="*/ 2763497 h 6858000"/>
              <a:gd name="connsiteX95" fmla="*/ 6837349 w 7918980"/>
              <a:gd name="connsiteY95" fmla="*/ 3051539 h 6858000"/>
              <a:gd name="connsiteX96" fmla="*/ 6835698 w 7918980"/>
              <a:gd name="connsiteY96" fmla="*/ 3060333 h 6858000"/>
              <a:gd name="connsiteX97" fmla="*/ 6837785 w 7918980"/>
              <a:gd name="connsiteY97" fmla="*/ 3065434 h 6858000"/>
              <a:gd name="connsiteX98" fmla="*/ 6834476 w 7918980"/>
              <a:gd name="connsiteY98" fmla="*/ 3066836 h 6858000"/>
              <a:gd name="connsiteX99" fmla="*/ 6831096 w 7918980"/>
              <a:gd name="connsiteY99" fmla="*/ 3084834 h 6858000"/>
              <a:gd name="connsiteX100" fmla="*/ 6831305 w 7918980"/>
              <a:gd name="connsiteY100" fmla="*/ 3097259 h 6858000"/>
              <a:gd name="connsiteX101" fmla="*/ 6828050 w 7918980"/>
              <a:gd name="connsiteY101" fmla="*/ 3101053 h 6858000"/>
              <a:gd name="connsiteX102" fmla="*/ 6827093 w 7918980"/>
              <a:gd name="connsiteY102" fmla="*/ 3106151 h 6858000"/>
              <a:gd name="connsiteX103" fmla="*/ 6833251 w 7918980"/>
              <a:gd name="connsiteY103" fmla="*/ 3116747 h 6858000"/>
              <a:gd name="connsiteX104" fmla="*/ 6825921 w 7918980"/>
              <a:gd name="connsiteY104" fmla="*/ 3151828 h 6858000"/>
              <a:gd name="connsiteX105" fmla="*/ 6825863 w 7918980"/>
              <a:gd name="connsiteY105" fmla="*/ 3180546 h 6858000"/>
              <a:gd name="connsiteX106" fmla="*/ 6839691 w 7918980"/>
              <a:gd name="connsiteY106" fmla="*/ 3258677 h 6858000"/>
              <a:gd name="connsiteX107" fmla="*/ 6840898 w 7918980"/>
              <a:gd name="connsiteY107" fmla="*/ 3262610 h 6858000"/>
              <a:gd name="connsiteX108" fmla="*/ 6834652 w 7918980"/>
              <a:gd name="connsiteY108" fmla="*/ 3277179 h 6858000"/>
              <a:gd name="connsiteX109" fmla="*/ 6832324 w 7918980"/>
              <a:gd name="connsiteY109" fmla="*/ 3278130 h 6858000"/>
              <a:gd name="connsiteX110" fmla="*/ 6849750 w 7918980"/>
              <a:gd name="connsiteY110" fmla="*/ 3325671 h 6858000"/>
              <a:gd name="connsiteX111" fmla="*/ 6847551 w 7918980"/>
              <a:gd name="connsiteY111" fmla="*/ 3332072 h 6858000"/>
              <a:gd name="connsiteX112" fmla="*/ 6864685 w 7918980"/>
              <a:gd name="connsiteY112" fmla="*/ 3362948 h 6858000"/>
              <a:gd name="connsiteX113" fmla="*/ 6870457 w 7918980"/>
              <a:gd name="connsiteY113" fmla="*/ 3378959 h 6858000"/>
              <a:gd name="connsiteX114" fmla="*/ 6883738 w 7918980"/>
              <a:gd name="connsiteY114" fmla="*/ 3407057 h 6858000"/>
              <a:gd name="connsiteX115" fmla="*/ 6881948 w 7918980"/>
              <a:gd name="connsiteY115" fmla="*/ 3409825 h 6858000"/>
              <a:gd name="connsiteX116" fmla="*/ 6885647 w 7918980"/>
              <a:gd name="connsiteY116" fmla="*/ 3415218 h 6858000"/>
              <a:gd name="connsiteX117" fmla="*/ 6883908 w 7918980"/>
              <a:gd name="connsiteY117" fmla="*/ 3419880 h 6858000"/>
              <a:gd name="connsiteX118" fmla="*/ 6885903 w 7918980"/>
              <a:gd name="connsiteY118" fmla="*/ 3424545 h 6858000"/>
              <a:gd name="connsiteX119" fmla="*/ 6887603 w 7918980"/>
              <a:gd name="connsiteY119" fmla="*/ 3476412 h 6858000"/>
              <a:gd name="connsiteX120" fmla="*/ 6892664 w 7918980"/>
              <a:gd name="connsiteY120" fmla="*/ 3486850 h 6858000"/>
              <a:gd name="connsiteX121" fmla="*/ 6886319 w 7918980"/>
              <a:gd name="connsiteY121" fmla="*/ 3496391 h 6858000"/>
              <a:gd name="connsiteX122" fmla="*/ 6893119 w 7918980"/>
              <a:gd name="connsiteY122" fmla="*/ 3531201 h 6858000"/>
              <a:gd name="connsiteX123" fmla="*/ 6902876 w 7918980"/>
              <a:gd name="connsiteY123" fmla="*/ 3542019 h 6858000"/>
              <a:gd name="connsiteX124" fmla="*/ 6910520 w 7918980"/>
              <a:gd name="connsiteY124" fmla="*/ 3552249 h 6858000"/>
              <a:gd name="connsiteX125" fmla="*/ 6910882 w 7918980"/>
              <a:gd name="connsiteY125" fmla="*/ 3553678 h 6858000"/>
              <a:gd name="connsiteX126" fmla="*/ 6914489 w 7918980"/>
              <a:gd name="connsiteY126" fmla="*/ 3568021 h 6858000"/>
              <a:gd name="connsiteX127" fmla="*/ 6914914 w 7918980"/>
              <a:gd name="connsiteY127" fmla="*/ 3569719 h 6858000"/>
              <a:gd name="connsiteX128" fmla="*/ 6912342 w 7918980"/>
              <a:gd name="connsiteY128" fmla="*/ 3586412 h 6858000"/>
              <a:gd name="connsiteX129" fmla="*/ 6915338 w 7918980"/>
              <a:gd name="connsiteY129" fmla="*/ 3597336 h 6858000"/>
              <a:gd name="connsiteX130" fmla="*/ 6907234 w 7918980"/>
              <a:gd name="connsiteY130" fmla="*/ 3606007 h 6858000"/>
              <a:gd name="connsiteX131" fmla="*/ 6907261 w 7918980"/>
              <a:gd name="connsiteY131" fmla="*/ 3641228 h 6858000"/>
              <a:gd name="connsiteX132" fmla="*/ 6914828 w 7918980"/>
              <a:gd name="connsiteY132" fmla="*/ 3653088 h 6858000"/>
              <a:gd name="connsiteX133" fmla="*/ 6920416 w 7918980"/>
              <a:gd name="connsiteY133" fmla="*/ 3664114 h 6858000"/>
              <a:gd name="connsiteX134" fmla="*/ 6920498 w 7918980"/>
              <a:gd name="connsiteY134" fmla="*/ 3665569 h 6858000"/>
              <a:gd name="connsiteX135" fmla="*/ 6922809 w 7918980"/>
              <a:gd name="connsiteY135" fmla="*/ 3707357 h 6858000"/>
              <a:gd name="connsiteX136" fmla="*/ 6937676 w 7918980"/>
              <a:gd name="connsiteY136" fmla="*/ 3778166 h 6858000"/>
              <a:gd name="connsiteX137" fmla="*/ 6958359 w 7918980"/>
              <a:gd name="connsiteY137" fmla="*/ 3878222 h 6858000"/>
              <a:gd name="connsiteX138" fmla="*/ 6953118 w 7918980"/>
              <a:gd name="connsiteY138" fmla="*/ 4048117 h 6858000"/>
              <a:gd name="connsiteX139" fmla="*/ 6913020 w 7918980"/>
              <a:gd name="connsiteY139" fmla="*/ 4219510 h 6858000"/>
              <a:gd name="connsiteX140" fmla="*/ 6915792 w 7918980"/>
              <a:gd name="connsiteY140" fmla="*/ 4411258 h 6858000"/>
              <a:gd name="connsiteX141" fmla="*/ 6907579 w 7918980"/>
              <a:gd name="connsiteY141" fmla="*/ 4488531 h 6858000"/>
              <a:gd name="connsiteX142" fmla="*/ 6907052 w 7918980"/>
              <a:gd name="connsiteY142" fmla="*/ 4539168 h 6858000"/>
              <a:gd name="connsiteX143" fmla="*/ 6891916 w 7918980"/>
              <a:gd name="connsiteY143" fmla="*/ 4625153 h 6858000"/>
              <a:gd name="connsiteX144" fmla="*/ 6882094 w 7918980"/>
              <a:gd name="connsiteY144" fmla="*/ 4733115 h 6858000"/>
              <a:gd name="connsiteX145" fmla="*/ 6860189 w 7918980"/>
              <a:gd name="connsiteY145" fmla="*/ 4844323 h 6858000"/>
              <a:gd name="connsiteX146" fmla="*/ 6843618 w 7918980"/>
              <a:gd name="connsiteY146" fmla="*/ 4877992 h 6858000"/>
              <a:gd name="connsiteX147" fmla="*/ 6829393 w 7918980"/>
              <a:gd name="connsiteY147" fmla="*/ 4925805 h 6858000"/>
              <a:gd name="connsiteX148" fmla="*/ 6794017 w 7918980"/>
              <a:gd name="connsiteY148" fmla="*/ 5009272 h 6858000"/>
              <a:gd name="connsiteX149" fmla="*/ 6786085 w 7918980"/>
              <a:gd name="connsiteY149" fmla="*/ 5111369 h 6858000"/>
              <a:gd name="connsiteX150" fmla="*/ 6799321 w 7918980"/>
              <a:gd name="connsiteY150" fmla="*/ 5210876 h 6858000"/>
              <a:gd name="connsiteX151" fmla="*/ 6803597 w 7918980"/>
              <a:gd name="connsiteY151" fmla="*/ 5269726 h 6858000"/>
              <a:gd name="connsiteX152" fmla="*/ 6820713 w 7918980"/>
              <a:gd name="connsiteY152" fmla="*/ 5464225 h 6858000"/>
              <a:gd name="connsiteX153" fmla="*/ 6824380 w 7918980"/>
              <a:gd name="connsiteY153" fmla="*/ 5594585 h 6858000"/>
              <a:gd name="connsiteX154" fmla="*/ 6806680 w 7918980"/>
              <a:gd name="connsiteY154" fmla="*/ 5667896 h 6858000"/>
              <a:gd name="connsiteX155" fmla="*/ 6791486 w 7918980"/>
              <a:gd name="connsiteY155" fmla="*/ 5769225 h 6858000"/>
              <a:gd name="connsiteX156" fmla="*/ 6792745 w 7918980"/>
              <a:gd name="connsiteY156" fmla="*/ 5823324 h 6858000"/>
              <a:gd name="connsiteX157" fmla="*/ 6789109 w 7918980"/>
              <a:gd name="connsiteY157" fmla="*/ 5862699 h 6858000"/>
              <a:gd name="connsiteX158" fmla="*/ 6793675 w 7918980"/>
              <a:gd name="connsiteY158" fmla="*/ 5906467 h 6858000"/>
              <a:gd name="connsiteX159" fmla="*/ 6814548 w 7918980"/>
              <a:gd name="connsiteY159" fmla="*/ 5939847 h 6858000"/>
              <a:gd name="connsiteX160" fmla="*/ 6809795 w 7918980"/>
              <a:gd name="connsiteY160" fmla="*/ 5973994 h 6858000"/>
              <a:gd name="connsiteX161" fmla="*/ 6810756 w 7918980"/>
              <a:gd name="connsiteY161" fmla="*/ 6089693 h 6858000"/>
              <a:gd name="connsiteX162" fmla="*/ 6814601 w 7918980"/>
              <a:gd name="connsiteY162" fmla="*/ 6224938 h 6858000"/>
              <a:gd name="connsiteX163" fmla="*/ 6840137 w 7918980"/>
              <a:gd name="connsiteY163" fmla="*/ 6370251 h 6858000"/>
              <a:gd name="connsiteX164" fmla="*/ 6863777 w 7918980"/>
              <a:gd name="connsiteY164" fmla="*/ 6541313 h 6858000"/>
              <a:gd name="connsiteX165" fmla="*/ 6868355 w 7918980"/>
              <a:gd name="connsiteY165" fmla="*/ 6640957 h 6858000"/>
              <a:gd name="connsiteX166" fmla="*/ 6881422 w 7918980"/>
              <a:gd name="connsiteY166" fmla="*/ 6705297 h 6858000"/>
              <a:gd name="connsiteX167" fmla="*/ 6894105 w 7918980"/>
              <a:gd name="connsiteY167" fmla="*/ 6759582 h 6858000"/>
              <a:gd name="connsiteX168" fmla="*/ 6892152 w 7918980"/>
              <a:gd name="connsiteY168" fmla="*/ 6817746 h 6858000"/>
              <a:gd name="connsiteX169" fmla="*/ 6895302 w 7918980"/>
              <a:gd name="connsiteY169" fmla="*/ 6843646 h 6858000"/>
              <a:gd name="connsiteX170" fmla="*/ 6914368 w 7918980"/>
              <a:gd name="connsiteY170" fmla="*/ 6857998 h 6858000"/>
              <a:gd name="connsiteX171" fmla="*/ 7549620 w 7918980"/>
              <a:gd name="connsiteY171" fmla="*/ 6857998 h 6858000"/>
              <a:gd name="connsiteX172" fmla="*/ 7918980 w 7918980"/>
              <a:gd name="connsiteY172" fmla="*/ 6857998 h 6858000"/>
              <a:gd name="connsiteX173" fmla="*/ 7918980 w 7918980"/>
              <a:gd name="connsiteY173" fmla="*/ 6858000 h 6858000"/>
              <a:gd name="connsiteX174" fmla="*/ 7549620 w 7918980"/>
              <a:gd name="connsiteY174" fmla="*/ 6858000 h 6858000"/>
              <a:gd name="connsiteX175" fmla="*/ 6658851 w 7918980"/>
              <a:gd name="connsiteY175" fmla="*/ 6858000 h 6858000"/>
              <a:gd name="connsiteX176" fmla="*/ 2092387 w 7918980"/>
              <a:gd name="connsiteY176" fmla="*/ 6858000 h 6858000"/>
              <a:gd name="connsiteX177" fmla="*/ 1822980 w 7918980"/>
              <a:gd name="connsiteY177" fmla="*/ 6858000 h 6858000"/>
              <a:gd name="connsiteX178" fmla="*/ 727500 w 7918980"/>
              <a:gd name="connsiteY178" fmla="*/ 6858000 h 6858000"/>
              <a:gd name="connsiteX179" fmla="*/ 504457 w 7918980"/>
              <a:gd name="connsiteY179" fmla="*/ 6858000 h 6858000"/>
              <a:gd name="connsiteX180" fmla="*/ 0 w 7918980"/>
              <a:gd name="connsiteY180" fmla="*/ 6858000 h 6858000"/>
              <a:gd name="connsiteX181" fmla="*/ 0 w 7918980"/>
              <a:gd name="connsiteY18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7918980" h="6858000">
                <a:moveTo>
                  <a:pt x="0" y="0"/>
                </a:moveTo>
                <a:lnTo>
                  <a:pt x="504457" y="0"/>
                </a:lnTo>
                <a:lnTo>
                  <a:pt x="727500" y="0"/>
                </a:lnTo>
                <a:lnTo>
                  <a:pt x="1822980" y="0"/>
                </a:lnTo>
                <a:lnTo>
                  <a:pt x="2092387" y="0"/>
                </a:lnTo>
                <a:lnTo>
                  <a:pt x="7076514" y="0"/>
                </a:lnTo>
                <a:lnTo>
                  <a:pt x="7264525" y="0"/>
                </a:lnTo>
                <a:lnTo>
                  <a:pt x="7390497" y="0"/>
                </a:lnTo>
                <a:lnTo>
                  <a:pt x="7389918" y="1705"/>
                </a:lnTo>
                <a:cubicBezTo>
                  <a:pt x="7386106" y="8440"/>
                  <a:pt x="7381092" y="13784"/>
                  <a:pt x="7374574" y="17287"/>
                </a:cubicBezTo>
                <a:cubicBezTo>
                  <a:pt x="7385344" y="82036"/>
                  <a:pt x="7333329" y="69804"/>
                  <a:pt x="7368621" y="130336"/>
                </a:cubicBezTo>
                <a:cubicBezTo>
                  <a:pt x="7349933" y="117589"/>
                  <a:pt x="7359958" y="162458"/>
                  <a:pt x="7361269" y="187093"/>
                </a:cubicBezTo>
                <a:cubicBezTo>
                  <a:pt x="7359185" y="226511"/>
                  <a:pt x="7368702" y="205530"/>
                  <a:pt x="7368770" y="265704"/>
                </a:cubicBezTo>
                <a:cubicBezTo>
                  <a:pt x="7365276" y="317533"/>
                  <a:pt x="7366793" y="325288"/>
                  <a:pt x="7365293" y="354566"/>
                </a:cubicBezTo>
                <a:lnTo>
                  <a:pt x="7347106" y="472000"/>
                </a:lnTo>
                <a:lnTo>
                  <a:pt x="7345150" y="473782"/>
                </a:lnTo>
                <a:cubicBezTo>
                  <a:pt x="7340827" y="482008"/>
                  <a:pt x="7341662" y="487340"/>
                  <a:pt x="7344778" y="491380"/>
                </a:cubicBezTo>
                <a:lnTo>
                  <a:pt x="7359399" y="531675"/>
                </a:lnTo>
                <a:lnTo>
                  <a:pt x="7356415" y="536015"/>
                </a:lnTo>
                <a:lnTo>
                  <a:pt x="7361068" y="572092"/>
                </a:lnTo>
                <a:lnTo>
                  <a:pt x="7359041" y="572511"/>
                </a:lnTo>
                <a:cubicBezTo>
                  <a:pt x="7354591" y="574271"/>
                  <a:pt x="7351509" y="577121"/>
                  <a:pt x="7351198" y="582332"/>
                </a:cubicBezTo>
                <a:cubicBezTo>
                  <a:pt x="7320982" y="573171"/>
                  <a:pt x="7339242" y="585107"/>
                  <a:pt x="7340991" y="601285"/>
                </a:cubicBezTo>
                <a:cubicBezTo>
                  <a:pt x="7331818" y="617831"/>
                  <a:pt x="7303664" y="666964"/>
                  <a:pt x="7296154" y="681608"/>
                </a:cubicBezTo>
                <a:cubicBezTo>
                  <a:pt x="7296082" y="684122"/>
                  <a:pt x="7296013" y="686637"/>
                  <a:pt x="7295943" y="689151"/>
                </a:cubicBezTo>
                <a:lnTo>
                  <a:pt x="7295465" y="689289"/>
                </a:lnTo>
                <a:cubicBezTo>
                  <a:pt x="7294414" y="690905"/>
                  <a:pt x="7293966" y="693376"/>
                  <a:pt x="7294306" y="697222"/>
                </a:cubicBezTo>
                <a:cubicBezTo>
                  <a:pt x="7294586" y="703992"/>
                  <a:pt x="7294864" y="710761"/>
                  <a:pt x="7295144" y="717531"/>
                </a:cubicBezTo>
                <a:lnTo>
                  <a:pt x="7291871" y="722494"/>
                </a:lnTo>
                <a:lnTo>
                  <a:pt x="7286061" y="724368"/>
                </a:lnTo>
                <a:lnTo>
                  <a:pt x="7269961" y="752692"/>
                </a:lnTo>
                <a:cubicBezTo>
                  <a:pt x="7277671" y="764380"/>
                  <a:pt x="7245699" y="808083"/>
                  <a:pt x="7240170" y="816346"/>
                </a:cubicBezTo>
                <a:lnTo>
                  <a:pt x="7211938" y="889417"/>
                </a:lnTo>
                <a:cubicBezTo>
                  <a:pt x="7143471" y="969963"/>
                  <a:pt x="7144887" y="1005331"/>
                  <a:pt x="7130024" y="1063288"/>
                </a:cubicBezTo>
                <a:cubicBezTo>
                  <a:pt x="7136312" y="1111028"/>
                  <a:pt x="7140076" y="1110140"/>
                  <a:pt x="7126817" y="1157176"/>
                </a:cubicBezTo>
                <a:cubicBezTo>
                  <a:pt x="7124083" y="1192124"/>
                  <a:pt x="7124864" y="1197232"/>
                  <a:pt x="7109474" y="1210776"/>
                </a:cubicBezTo>
                <a:lnTo>
                  <a:pt x="7105443" y="1301993"/>
                </a:lnTo>
                <a:lnTo>
                  <a:pt x="7075215" y="1360879"/>
                </a:lnTo>
                <a:lnTo>
                  <a:pt x="7067477" y="1404045"/>
                </a:lnTo>
                <a:lnTo>
                  <a:pt x="7046803" y="1429568"/>
                </a:lnTo>
                <a:lnTo>
                  <a:pt x="7047831" y="1430305"/>
                </a:lnTo>
                <a:cubicBezTo>
                  <a:pt x="7049677" y="1432466"/>
                  <a:pt x="7037718" y="1459891"/>
                  <a:pt x="7035374" y="1463304"/>
                </a:cubicBezTo>
                <a:cubicBezTo>
                  <a:pt x="7032892" y="1477394"/>
                  <a:pt x="7036007" y="1501295"/>
                  <a:pt x="7032938" y="1514846"/>
                </a:cubicBezTo>
                <a:lnTo>
                  <a:pt x="7029397" y="1519731"/>
                </a:lnTo>
                <a:lnTo>
                  <a:pt x="7029620" y="1519929"/>
                </a:lnTo>
                <a:cubicBezTo>
                  <a:pt x="7029470" y="1521210"/>
                  <a:pt x="7032690" y="1543635"/>
                  <a:pt x="7030612" y="1546022"/>
                </a:cubicBezTo>
                <a:lnTo>
                  <a:pt x="7035010" y="1578752"/>
                </a:lnTo>
                <a:cubicBezTo>
                  <a:pt x="7029127" y="1605585"/>
                  <a:pt x="7049361" y="1622803"/>
                  <a:pt x="7026513" y="1647555"/>
                </a:cubicBezTo>
                <a:cubicBezTo>
                  <a:pt x="7021108" y="1672675"/>
                  <a:pt x="7026193" y="1694404"/>
                  <a:pt x="7013857" y="1715685"/>
                </a:cubicBezTo>
                <a:cubicBezTo>
                  <a:pt x="7019795" y="1724301"/>
                  <a:pt x="7021078" y="1732435"/>
                  <a:pt x="7007215" y="1740358"/>
                </a:cubicBezTo>
                <a:cubicBezTo>
                  <a:pt x="7005605" y="1763793"/>
                  <a:pt x="7021348" y="1769422"/>
                  <a:pt x="7004455" y="1784314"/>
                </a:cubicBezTo>
                <a:cubicBezTo>
                  <a:pt x="7028967" y="1797417"/>
                  <a:pt x="7018226" y="1798221"/>
                  <a:pt x="7008825" y="1804434"/>
                </a:cubicBezTo>
                <a:lnTo>
                  <a:pt x="7008048" y="1805316"/>
                </a:lnTo>
                <a:lnTo>
                  <a:pt x="7011573" y="1807109"/>
                </a:lnTo>
                <a:lnTo>
                  <a:pt x="7008900" y="1821003"/>
                </a:lnTo>
                <a:lnTo>
                  <a:pt x="7006523" y="1824832"/>
                </a:lnTo>
                <a:cubicBezTo>
                  <a:pt x="7005264" y="1827468"/>
                  <a:pt x="7004917" y="1829219"/>
                  <a:pt x="7005215" y="1830429"/>
                </a:cubicBezTo>
                <a:lnTo>
                  <a:pt x="7005505" y="1830569"/>
                </a:lnTo>
                <a:lnTo>
                  <a:pt x="7003643" y="1835810"/>
                </a:lnTo>
                <a:cubicBezTo>
                  <a:pt x="6999759" y="1844665"/>
                  <a:pt x="6995277" y="1853278"/>
                  <a:pt x="6990432" y="1861483"/>
                </a:cubicBezTo>
                <a:cubicBezTo>
                  <a:pt x="7002807" y="1866643"/>
                  <a:pt x="6989768" y="1884999"/>
                  <a:pt x="6997246" y="1892417"/>
                </a:cubicBezTo>
                <a:lnTo>
                  <a:pt x="7012242" y="1895114"/>
                </a:lnTo>
                <a:lnTo>
                  <a:pt x="7010080" y="1899379"/>
                </a:lnTo>
                <a:lnTo>
                  <a:pt x="7003451" y="1907867"/>
                </a:lnTo>
                <a:cubicBezTo>
                  <a:pt x="7002589" y="1909162"/>
                  <a:pt x="7002627" y="1909994"/>
                  <a:pt x="7004341" y="1910265"/>
                </a:cubicBezTo>
                <a:cubicBezTo>
                  <a:pt x="7003975" y="1914884"/>
                  <a:pt x="7000873" y="1930292"/>
                  <a:pt x="7001248" y="1935584"/>
                </a:cubicBezTo>
                <a:lnTo>
                  <a:pt x="7006599" y="1942021"/>
                </a:lnTo>
                <a:lnTo>
                  <a:pt x="6985020" y="1967551"/>
                </a:lnTo>
                <a:lnTo>
                  <a:pt x="6949577" y="2024270"/>
                </a:lnTo>
                <a:lnTo>
                  <a:pt x="6942508" y="2107942"/>
                </a:lnTo>
                <a:cubicBezTo>
                  <a:pt x="6912270" y="2138038"/>
                  <a:pt x="6933395" y="2159228"/>
                  <a:pt x="6933336" y="2193455"/>
                </a:cubicBezTo>
                <a:cubicBezTo>
                  <a:pt x="6924282" y="2220953"/>
                  <a:pt x="6933361" y="2224200"/>
                  <a:pt x="6927972" y="2260088"/>
                </a:cubicBezTo>
                <a:cubicBezTo>
                  <a:pt x="6923728" y="2275916"/>
                  <a:pt x="6917037" y="2285645"/>
                  <a:pt x="6909058" y="2296008"/>
                </a:cubicBezTo>
                <a:lnTo>
                  <a:pt x="6901810" y="2305564"/>
                </a:lnTo>
                <a:lnTo>
                  <a:pt x="6904482" y="2320214"/>
                </a:lnTo>
                <a:cubicBezTo>
                  <a:pt x="6902155" y="2355906"/>
                  <a:pt x="6895137" y="2394678"/>
                  <a:pt x="6891885" y="2417011"/>
                </a:cubicBezTo>
                <a:cubicBezTo>
                  <a:pt x="6880976" y="2426377"/>
                  <a:pt x="6897848" y="2456509"/>
                  <a:pt x="6884970" y="2454207"/>
                </a:cubicBezTo>
                <a:cubicBezTo>
                  <a:pt x="6890753" y="2464947"/>
                  <a:pt x="6887930" y="2476105"/>
                  <a:pt x="6882954" y="2487203"/>
                </a:cubicBezTo>
                <a:lnTo>
                  <a:pt x="6871484" y="2512282"/>
                </a:lnTo>
                <a:lnTo>
                  <a:pt x="6872496" y="2514318"/>
                </a:lnTo>
                <a:lnTo>
                  <a:pt x="6898111" y="2574334"/>
                </a:lnTo>
                <a:lnTo>
                  <a:pt x="6897017" y="2579877"/>
                </a:lnTo>
                <a:cubicBezTo>
                  <a:pt x="6896861" y="2585644"/>
                  <a:pt x="6897245" y="2603388"/>
                  <a:pt x="6897171" y="2608928"/>
                </a:cubicBezTo>
                <a:cubicBezTo>
                  <a:pt x="6896975" y="2610322"/>
                  <a:pt x="6896780" y="2611717"/>
                  <a:pt x="6896584" y="2613111"/>
                </a:cubicBezTo>
                <a:lnTo>
                  <a:pt x="6888164" y="2621996"/>
                </a:lnTo>
                <a:lnTo>
                  <a:pt x="6890652" y="2634265"/>
                </a:lnTo>
                <a:lnTo>
                  <a:pt x="6882034" y="2647237"/>
                </a:lnTo>
                <a:cubicBezTo>
                  <a:pt x="6884287" y="2648158"/>
                  <a:pt x="6886365" y="2649356"/>
                  <a:pt x="6888195" y="2650786"/>
                </a:cubicBezTo>
                <a:lnTo>
                  <a:pt x="6894052" y="2661993"/>
                </a:lnTo>
                <a:lnTo>
                  <a:pt x="6885953" y="2670949"/>
                </a:lnTo>
                <a:cubicBezTo>
                  <a:pt x="6898507" y="2672007"/>
                  <a:pt x="6883930" y="2681695"/>
                  <a:pt x="6880156" y="2690255"/>
                </a:cubicBezTo>
                <a:lnTo>
                  <a:pt x="6881009" y="2695683"/>
                </a:lnTo>
                <a:lnTo>
                  <a:pt x="6870001" y="2713964"/>
                </a:lnTo>
                <a:lnTo>
                  <a:pt x="6864441" y="2730175"/>
                </a:lnTo>
                <a:lnTo>
                  <a:pt x="6875107" y="2763497"/>
                </a:lnTo>
                <a:lnTo>
                  <a:pt x="6837349" y="3051539"/>
                </a:lnTo>
                <a:lnTo>
                  <a:pt x="6835698" y="3060333"/>
                </a:lnTo>
                <a:lnTo>
                  <a:pt x="6837785" y="3065434"/>
                </a:lnTo>
                <a:lnTo>
                  <a:pt x="6834476" y="3066836"/>
                </a:lnTo>
                <a:lnTo>
                  <a:pt x="6831096" y="3084834"/>
                </a:lnTo>
                <a:cubicBezTo>
                  <a:pt x="6831166" y="3088976"/>
                  <a:pt x="6831235" y="3093117"/>
                  <a:pt x="6831305" y="3097259"/>
                </a:cubicBezTo>
                <a:lnTo>
                  <a:pt x="6828050" y="3101053"/>
                </a:lnTo>
                <a:lnTo>
                  <a:pt x="6827093" y="3106151"/>
                </a:lnTo>
                <a:lnTo>
                  <a:pt x="6833251" y="3116747"/>
                </a:lnTo>
                <a:cubicBezTo>
                  <a:pt x="6834765" y="3127646"/>
                  <a:pt x="6821739" y="3134084"/>
                  <a:pt x="6825921" y="3151828"/>
                </a:cubicBezTo>
                <a:cubicBezTo>
                  <a:pt x="6833244" y="3163902"/>
                  <a:pt x="6834336" y="3171780"/>
                  <a:pt x="6825863" y="3180546"/>
                </a:cubicBezTo>
                <a:cubicBezTo>
                  <a:pt x="6861566" y="3236545"/>
                  <a:pt x="6826703" y="3210316"/>
                  <a:pt x="6839691" y="3258677"/>
                </a:cubicBezTo>
                <a:lnTo>
                  <a:pt x="6840898" y="3262610"/>
                </a:lnTo>
                <a:lnTo>
                  <a:pt x="6834652" y="3277179"/>
                </a:lnTo>
                <a:lnTo>
                  <a:pt x="6832324" y="3278130"/>
                </a:lnTo>
                <a:lnTo>
                  <a:pt x="6849750" y="3325671"/>
                </a:lnTo>
                <a:lnTo>
                  <a:pt x="6847551" y="3332072"/>
                </a:lnTo>
                <a:lnTo>
                  <a:pt x="6864685" y="3362948"/>
                </a:lnTo>
                <a:lnTo>
                  <a:pt x="6870457" y="3378959"/>
                </a:lnTo>
                <a:lnTo>
                  <a:pt x="6883738" y="3407057"/>
                </a:lnTo>
                <a:lnTo>
                  <a:pt x="6881948" y="3409825"/>
                </a:lnTo>
                <a:lnTo>
                  <a:pt x="6885647" y="3415218"/>
                </a:lnTo>
                <a:lnTo>
                  <a:pt x="6883908" y="3419880"/>
                </a:lnTo>
                <a:lnTo>
                  <a:pt x="6885903" y="3424545"/>
                </a:lnTo>
                <a:cubicBezTo>
                  <a:pt x="6886517" y="3433967"/>
                  <a:pt x="6886474" y="3466028"/>
                  <a:pt x="6887603" y="3476412"/>
                </a:cubicBezTo>
                <a:lnTo>
                  <a:pt x="6892664" y="3486850"/>
                </a:lnTo>
                <a:lnTo>
                  <a:pt x="6886319" y="3496391"/>
                </a:lnTo>
                <a:lnTo>
                  <a:pt x="6893119" y="3531201"/>
                </a:lnTo>
                <a:lnTo>
                  <a:pt x="6902876" y="3542019"/>
                </a:lnTo>
                <a:lnTo>
                  <a:pt x="6910520" y="3552249"/>
                </a:lnTo>
                <a:cubicBezTo>
                  <a:pt x="6910641" y="3552725"/>
                  <a:pt x="6910761" y="3553202"/>
                  <a:pt x="6910882" y="3553678"/>
                </a:cubicBezTo>
                <a:lnTo>
                  <a:pt x="6914489" y="3568021"/>
                </a:lnTo>
                <a:lnTo>
                  <a:pt x="6914914" y="3569719"/>
                </a:lnTo>
                <a:lnTo>
                  <a:pt x="6912342" y="3586412"/>
                </a:lnTo>
                <a:lnTo>
                  <a:pt x="6915338" y="3597336"/>
                </a:lnTo>
                <a:lnTo>
                  <a:pt x="6907234" y="3606007"/>
                </a:lnTo>
                <a:cubicBezTo>
                  <a:pt x="6907242" y="3617747"/>
                  <a:pt x="6907253" y="3629488"/>
                  <a:pt x="6907261" y="3641228"/>
                </a:cubicBezTo>
                <a:lnTo>
                  <a:pt x="6914828" y="3653088"/>
                </a:lnTo>
                <a:lnTo>
                  <a:pt x="6920416" y="3664114"/>
                </a:lnTo>
                <a:cubicBezTo>
                  <a:pt x="6920443" y="3664599"/>
                  <a:pt x="6920471" y="3665084"/>
                  <a:pt x="6920498" y="3665569"/>
                </a:cubicBezTo>
                <a:cubicBezTo>
                  <a:pt x="6920895" y="3672776"/>
                  <a:pt x="6919946" y="3688591"/>
                  <a:pt x="6922809" y="3707357"/>
                </a:cubicBezTo>
                <a:cubicBezTo>
                  <a:pt x="6923485" y="3724716"/>
                  <a:pt x="6941058" y="3760234"/>
                  <a:pt x="6937676" y="3778166"/>
                </a:cubicBezTo>
                <a:cubicBezTo>
                  <a:pt x="6964607" y="3845122"/>
                  <a:pt x="6948407" y="3821305"/>
                  <a:pt x="6958359" y="3878222"/>
                </a:cubicBezTo>
                <a:cubicBezTo>
                  <a:pt x="6984499" y="3905047"/>
                  <a:pt x="6948397" y="4015047"/>
                  <a:pt x="6953118" y="4048117"/>
                </a:cubicBezTo>
                <a:cubicBezTo>
                  <a:pt x="6904784" y="4192084"/>
                  <a:pt x="6919242" y="4158987"/>
                  <a:pt x="6913020" y="4219510"/>
                </a:cubicBezTo>
                <a:cubicBezTo>
                  <a:pt x="6927533" y="4280033"/>
                  <a:pt x="6888360" y="4345686"/>
                  <a:pt x="6915792" y="4411258"/>
                </a:cubicBezTo>
                <a:cubicBezTo>
                  <a:pt x="6913610" y="4437329"/>
                  <a:pt x="6906858" y="4473140"/>
                  <a:pt x="6907579" y="4488531"/>
                </a:cubicBezTo>
                <a:cubicBezTo>
                  <a:pt x="6907403" y="4505410"/>
                  <a:pt x="6907228" y="4522289"/>
                  <a:pt x="6907052" y="4539168"/>
                </a:cubicBezTo>
                <a:cubicBezTo>
                  <a:pt x="6895094" y="4567830"/>
                  <a:pt x="6887285" y="4588197"/>
                  <a:pt x="6891916" y="4625153"/>
                </a:cubicBezTo>
                <a:cubicBezTo>
                  <a:pt x="6900413" y="4662889"/>
                  <a:pt x="6888879" y="4679357"/>
                  <a:pt x="6882094" y="4733115"/>
                </a:cubicBezTo>
                <a:cubicBezTo>
                  <a:pt x="6891667" y="4752352"/>
                  <a:pt x="6878350" y="4832308"/>
                  <a:pt x="6860189" y="4844323"/>
                </a:cubicBezTo>
                <a:cubicBezTo>
                  <a:pt x="6856424" y="4857054"/>
                  <a:pt x="6863174" y="4871554"/>
                  <a:pt x="6843618" y="4877992"/>
                </a:cubicBezTo>
                <a:cubicBezTo>
                  <a:pt x="6820131" y="4888353"/>
                  <a:pt x="6857398" y="4931200"/>
                  <a:pt x="6829393" y="4925805"/>
                </a:cubicBezTo>
                <a:cubicBezTo>
                  <a:pt x="6854944" y="4956261"/>
                  <a:pt x="6805820" y="4982633"/>
                  <a:pt x="6794017" y="5009272"/>
                </a:cubicBezTo>
                <a:cubicBezTo>
                  <a:pt x="6796239" y="5034036"/>
                  <a:pt x="6791355" y="5053859"/>
                  <a:pt x="6786085" y="5111369"/>
                </a:cubicBezTo>
                <a:cubicBezTo>
                  <a:pt x="6796204" y="5141336"/>
                  <a:pt x="6760393" y="5161742"/>
                  <a:pt x="6799321" y="5210876"/>
                </a:cubicBezTo>
                <a:cubicBezTo>
                  <a:pt x="6795435" y="5212581"/>
                  <a:pt x="6800034" y="5227501"/>
                  <a:pt x="6803597" y="5269726"/>
                </a:cubicBezTo>
                <a:cubicBezTo>
                  <a:pt x="6807162" y="5311951"/>
                  <a:pt x="6813370" y="5400671"/>
                  <a:pt x="6820713" y="5464225"/>
                </a:cubicBezTo>
                <a:cubicBezTo>
                  <a:pt x="6824745" y="5536542"/>
                  <a:pt x="6813205" y="5517959"/>
                  <a:pt x="6824380" y="5594585"/>
                </a:cubicBezTo>
                <a:cubicBezTo>
                  <a:pt x="6822888" y="5619318"/>
                  <a:pt x="6797022" y="5647975"/>
                  <a:pt x="6806680" y="5667896"/>
                </a:cubicBezTo>
                <a:cubicBezTo>
                  <a:pt x="6799814" y="5696311"/>
                  <a:pt x="6798559" y="5738356"/>
                  <a:pt x="6791486" y="5769225"/>
                </a:cubicBezTo>
                <a:cubicBezTo>
                  <a:pt x="6791906" y="5787258"/>
                  <a:pt x="6792324" y="5805291"/>
                  <a:pt x="6792745" y="5823324"/>
                </a:cubicBezTo>
                <a:cubicBezTo>
                  <a:pt x="6789102" y="5853058"/>
                  <a:pt x="6788588" y="5838948"/>
                  <a:pt x="6789109" y="5862699"/>
                </a:cubicBezTo>
                <a:lnTo>
                  <a:pt x="6793675" y="5906467"/>
                </a:lnTo>
                <a:lnTo>
                  <a:pt x="6814548" y="5939847"/>
                </a:lnTo>
                <a:cubicBezTo>
                  <a:pt x="6821828" y="5955713"/>
                  <a:pt x="6797711" y="5940131"/>
                  <a:pt x="6809795" y="5973994"/>
                </a:cubicBezTo>
                <a:cubicBezTo>
                  <a:pt x="6784167" y="5997051"/>
                  <a:pt x="6806424" y="6032039"/>
                  <a:pt x="6810756" y="6089693"/>
                </a:cubicBezTo>
                <a:lnTo>
                  <a:pt x="6814601" y="6224938"/>
                </a:lnTo>
                <a:cubicBezTo>
                  <a:pt x="6811422" y="6270972"/>
                  <a:pt x="6831942" y="6317522"/>
                  <a:pt x="6840137" y="6370251"/>
                </a:cubicBezTo>
                <a:cubicBezTo>
                  <a:pt x="6848333" y="6422980"/>
                  <a:pt x="6862918" y="6490855"/>
                  <a:pt x="6863777" y="6541313"/>
                </a:cubicBezTo>
                <a:cubicBezTo>
                  <a:pt x="6862878" y="6576319"/>
                  <a:pt x="6854892" y="6591883"/>
                  <a:pt x="6868355" y="6640957"/>
                </a:cubicBezTo>
                <a:cubicBezTo>
                  <a:pt x="6880485" y="6669536"/>
                  <a:pt x="6875256" y="6675394"/>
                  <a:pt x="6881422" y="6705297"/>
                </a:cubicBezTo>
                <a:cubicBezTo>
                  <a:pt x="6880347" y="6727133"/>
                  <a:pt x="6890881" y="6732087"/>
                  <a:pt x="6894105" y="6759582"/>
                </a:cubicBezTo>
                <a:cubicBezTo>
                  <a:pt x="6878594" y="6796071"/>
                  <a:pt x="6874636" y="6769544"/>
                  <a:pt x="6892152" y="6817746"/>
                </a:cubicBezTo>
                <a:cubicBezTo>
                  <a:pt x="6883936" y="6828354"/>
                  <a:pt x="6887505" y="6836369"/>
                  <a:pt x="6895302" y="6843646"/>
                </a:cubicBezTo>
                <a:lnTo>
                  <a:pt x="6914368" y="6857998"/>
                </a:lnTo>
                <a:lnTo>
                  <a:pt x="7549620" y="6857998"/>
                </a:lnTo>
                <a:lnTo>
                  <a:pt x="7918980" y="6857998"/>
                </a:lnTo>
                <a:lnTo>
                  <a:pt x="7918980" y="6858000"/>
                </a:lnTo>
                <a:lnTo>
                  <a:pt x="7549620" y="6858000"/>
                </a:lnTo>
                <a:lnTo>
                  <a:pt x="6658851" y="6858000"/>
                </a:lnTo>
                <a:lnTo>
                  <a:pt x="2092387" y="6858000"/>
                </a:lnTo>
                <a:lnTo>
                  <a:pt x="1822980" y="6858000"/>
                </a:lnTo>
                <a:lnTo>
                  <a:pt x="727500" y="6858000"/>
                </a:lnTo>
                <a:lnTo>
                  <a:pt x="504457" y="6858000"/>
                </a:lnTo>
                <a:lnTo>
                  <a:pt x="0" y="6858000"/>
                </a:lnTo>
                <a:lnTo>
                  <a:pt x="0"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noGrp="1"/>
          </p:cNvSpPr>
          <p:nvPr>
            <p:ph type="title" idx="4294967295"/>
          </p:nvPr>
        </p:nvSpPr>
        <p:spPr>
          <a:xfrm>
            <a:off x="1137033" y="609600"/>
            <a:ext cx="5243295" cy="1330840"/>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All Launch Site Names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7033" y="2194102"/>
            <a:ext cx="5243295" cy="3908585"/>
          </a:xfrm>
          <a:prstGeom prst="rect">
            <a:avLst/>
          </a:prstGeom>
        </p:spPr>
        <p:txBody>
          <a:bodyPr vert="horz" lIns="91440" tIns="45720" rIns="91440" bIns="45720" rtlCol="0">
            <a:normAutofit fontScale="92500" lnSpcReduction="10000"/>
          </a:bodyPr>
          <a:lstStyle/>
          <a:p>
            <a:pPr>
              <a:spcBef>
                <a:spcPts val="1400"/>
              </a:spcBef>
            </a:pPr>
            <a:r>
              <a:rPr lang="en-US" sz="2000" dirty="0"/>
              <a:t>Query:</a:t>
            </a:r>
            <a:br>
              <a:rPr lang="en-US" sz="2000" dirty="0"/>
            </a:br>
            <a:r>
              <a:rPr lang="en-US" sz="2000" dirty="0"/>
              <a:t>%</a:t>
            </a:r>
            <a:r>
              <a:rPr lang="en-US" sz="2000" dirty="0" err="1"/>
              <a:t>sql</a:t>
            </a:r>
            <a:r>
              <a:rPr lang="en-US" sz="2000" dirty="0"/>
              <a:t> SELECT DISTINCT(LAUNCH_SITE) FROM SPACEXTABLE</a:t>
            </a:r>
          </a:p>
          <a:p>
            <a:pPr>
              <a:spcBef>
                <a:spcPts val="1400"/>
              </a:spcBef>
            </a:pPr>
            <a:endParaRPr lang="en-US" sz="2000" dirty="0"/>
          </a:p>
          <a:p>
            <a:pPr>
              <a:spcBef>
                <a:spcPts val="1400"/>
              </a:spcBef>
            </a:pPr>
            <a:r>
              <a:rPr lang="en-US" sz="2000" dirty="0"/>
              <a:t>Logic:</a:t>
            </a:r>
            <a:br>
              <a:rPr lang="en-US" sz="2000" dirty="0"/>
            </a:br>
            <a:r>
              <a:rPr lang="en-US" sz="2000" dirty="0"/>
              <a:t>Return a unique list of the different launch sites from the data set</a:t>
            </a:r>
          </a:p>
          <a:p>
            <a:pPr>
              <a:spcBef>
                <a:spcPts val="1400"/>
              </a:spcBef>
            </a:pPr>
            <a:endParaRPr lang="en-US" sz="2000" dirty="0"/>
          </a:p>
          <a:p>
            <a:pPr>
              <a:spcBef>
                <a:spcPts val="1400"/>
              </a:spcBef>
            </a:pPr>
            <a:r>
              <a:rPr lang="en-US" sz="2000" dirty="0"/>
              <a:t>Alternatively, this result can also be achieved with the below query:</a:t>
            </a:r>
          </a:p>
          <a:p>
            <a:pPr>
              <a:spcBef>
                <a:spcPts val="1400"/>
              </a:spcBef>
            </a:pPr>
            <a:r>
              <a:rPr lang="en-US" sz="2000" dirty="0"/>
              <a:t>%</a:t>
            </a:r>
            <a:r>
              <a:rPr lang="en-US" sz="2000" dirty="0" err="1"/>
              <a:t>sql</a:t>
            </a:r>
            <a:r>
              <a:rPr lang="en-US" sz="2000" dirty="0"/>
              <a:t> SELECT LAUNCH_SITE FROM SPACEXTABLE GROUP BY LAUNCH_SITE</a:t>
            </a:r>
          </a:p>
        </p:txBody>
      </p:sp>
      <p:sp>
        <p:nvSpPr>
          <p:cNvPr id="19" name="Rectangle 6">
            <a:extLst>
              <a:ext uri="{FF2B5EF4-FFF2-40B4-BE49-F238E27FC236}">
                <a16:creationId xmlns:a16="http://schemas.microsoft.com/office/drawing/2014/main" id="{5B1C0F75-E7F7-4B02-A77F-5EABD7CBD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64090" y="6128733"/>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Launch Sites found are:&#10;CCAFS LC-40&#10;VAFB SLC-4E&#10;KSC LC-39A&#10;CCAFS SLC-40">
            <a:extLst>
              <a:ext uri="{FF2B5EF4-FFF2-40B4-BE49-F238E27FC236}">
                <a16:creationId xmlns:a16="http://schemas.microsoft.com/office/drawing/2014/main" id="{0F7CCB5A-2BC8-5328-C149-19D4436ED7BA}"/>
              </a:ext>
            </a:extLst>
          </p:cNvPr>
          <p:cNvPicPr>
            <a:picLocks noChangeAspect="1"/>
          </p:cNvPicPr>
          <p:nvPr/>
        </p:nvPicPr>
        <p:blipFill>
          <a:blip r:embed="rId2"/>
          <a:stretch>
            <a:fillRect/>
          </a:stretch>
        </p:blipFill>
        <p:spPr>
          <a:xfrm>
            <a:off x="7918981" y="1875099"/>
            <a:ext cx="2326051" cy="2960429"/>
          </a:xfrm>
          <a:prstGeom prst="rect">
            <a:avLst/>
          </a:prstGeom>
        </p:spPr>
      </p:pic>
      <p:sp>
        <p:nvSpPr>
          <p:cNvPr id="4" name="Slide Number Placeholder 3">
            <a:extLst>
              <a:ext uri="{FF2B5EF4-FFF2-40B4-BE49-F238E27FC236}">
                <a16:creationId xmlns:a16="http://schemas.microsoft.com/office/drawing/2014/main" id="{D528596A-0847-664A-9D47-5096383E5E09}"/>
              </a:ext>
              <a:ext uri="{C183D7F6-B498-43B3-948B-1728B52AA6E4}">
                <adec:decorative xmlns:adec="http://schemas.microsoft.com/office/drawing/2017/decorative" val="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24</a:t>
            </a:fld>
            <a:endParaRPr lang="en-US" sz="1000">
              <a:solidFill>
                <a:schemeClr val="tx1">
                  <a:tint val="75000"/>
                </a:schemeClr>
              </a:solidFill>
              <a:latin typeface="+mn-lt"/>
            </a:endParaRPr>
          </a:p>
        </p:txBody>
      </p:sp>
    </p:spTree>
    <p:extLst>
      <p:ext uri="{BB962C8B-B14F-4D97-AF65-F5344CB8AC3E}">
        <p14:creationId xmlns:p14="http://schemas.microsoft.com/office/powerpoint/2010/main" val="2727850971"/>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noGrp="1"/>
          </p:cNvSpPr>
          <p:nvPr>
            <p:ph type="title" idx="4294967295"/>
          </p:nvPr>
        </p:nvSpPr>
        <p:spPr>
          <a:xfrm>
            <a:off x="630936" y="502919"/>
            <a:ext cx="3685030" cy="191273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Launch Site Names Begin with 'CCA'</a:t>
            </a:r>
          </a:p>
        </p:txBody>
      </p:sp>
      <p:sp>
        <p:nvSpPr>
          <p:cNvPr id="30"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5" y="502920"/>
            <a:ext cx="6894576" cy="1912734"/>
          </a:xfrm>
          <a:prstGeom prst="rect">
            <a:avLst/>
          </a:prstGeom>
        </p:spPr>
        <p:txBody>
          <a:bodyPr vert="horz" lIns="91440" tIns="45720" rIns="91440" bIns="45720" rtlCol="0" anchor="ctr">
            <a:noAutofit/>
          </a:bodyPr>
          <a:lstStyle/>
          <a:p>
            <a:pPr>
              <a:spcBef>
                <a:spcPts val="1400"/>
              </a:spcBef>
            </a:pPr>
            <a:r>
              <a:rPr lang="en-US" sz="1900" dirty="0"/>
              <a:t>Query:</a:t>
            </a:r>
            <a:br>
              <a:rPr lang="en-US" sz="1900" dirty="0"/>
            </a:br>
            <a:r>
              <a:rPr lang="en-US" sz="1900" dirty="0"/>
              <a:t>%</a:t>
            </a:r>
            <a:r>
              <a:rPr lang="en-US" sz="1900" dirty="0" err="1"/>
              <a:t>sql</a:t>
            </a:r>
            <a:r>
              <a:rPr lang="en-US" sz="1900" dirty="0"/>
              <a:t> SELECT * FROM SPACEXTABLE WHERE LAUNCH_SITE LIKE ('CCA%') LIMIT 5</a:t>
            </a:r>
          </a:p>
          <a:p>
            <a:pPr>
              <a:spcBef>
                <a:spcPts val="1400"/>
              </a:spcBef>
            </a:pPr>
            <a:r>
              <a:rPr lang="en-US" sz="1900" dirty="0"/>
              <a:t>Logic:</a:t>
            </a:r>
            <a:br>
              <a:rPr lang="en-US" sz="1900" dirty="0"/>
            </a:br>
            <a:r>
              <a:rPr lang="en-US" sz="1900" dirty="0"/>
              <a:t>Show up to five transactions that are have launch site name that begins with ‘CCA’</a:t>
            </a:r>
          </a:p>
        </p:txBody>
      </p:sp>
      <p:pic>
        <p:nvPicPr>
          <p:cNvPr id="6" name="Picture 5">
            <a:extLst>
              <a:ext uri="{FF2B5EF4-FFF2-40B4-BE49-F238E27FC236}">
                <a16:creationId xmlns:a16="http://schemas.microsoft.com/office/drawing/2014/main" id="{E6DEA867-690B-9C9E-C861-E7D9C29C8022}"/>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30936" y="2892222"/>
            <a:ext cx="10917936" cy="2756780"/>
          </a:xfrm>
          <a:prstGeom prst="rect">
            <a:avLst/>
          </a:prstGeom>
        </p:spPr>
      </p:pic>
      <p:sp>
        <p:nvSpPr>
          <p:cNvPr id="4" name="Slide Number Placeholder 3">
            <a:extLst>
              <a:ext uri="{FF2B5EF4-FFF2-40B4-BE49-F238E27FC236}">
                <a16:creationId xmlns:a16="http://schemas.microsoft.com/office/drawing/2014/main" id="{D528596A-0847-664A-9D47-5096383E5E09}"/>
              </a:ext>
              <a:ext uri="{C183D7F6-B498-43B3-948B-1728B52AA6E4}">
                <adec:decorative xmlns:adec="http://schemas.microsoft.com/office/drawing/2017/decorative" val="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94738657"/>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B39A1F5A-E57E-4178-8F57-A18DC747E5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291618" cy="5097980"/>
          </a:xfrm>
          <a:custGeom>
            <a:avLst/>
            <a:gdLst>
              <a:gd name="connsiteX0" fmla="*/ 0 w 6530408"/>
              <a:gd name="connsiteY0" fmla="*/ 0 h 5753325"/>
              <a:gd name="connsiteX1" fmla="*/ 6438980 w 6530408"/>
              <a:gd name="connsiteY1" fmla="*/ 0 h 5753325"/>
              <a:gd name="connsiteX2" fmla="*/ 6439047 w 6530408"/>
              <a:gd name="connsiteY2" fmla="*/ 147 h 5753325"/>
              <a:gd name="connsiteX3" fmla="*/ 6443456 w 6530408"/>
              <a:gd name="connsiteY3" fmla="*/ 130105 h 5753325"/>
              <a:gd name="connsiteX4" fmla="*/ 6447632 w 6530408"/>
              <a:gd name="connsiteY4" fmla="*/ 170016 h 5753325"/>
              <a:gd name="connsiteX5" fmla="*/ 6465936 w 6530408"/>
              <a:gd name="connsiteY5" fmla="*/ 274847 h 5753325"/>
              <a:gd name="connsiteX6" fmla="*/ 6506836 w 6530408"/>
              <a:gd name="connsiteY6" fmla="*/ 331778 h 5753325"/>
              <a:gd name="connsiteX7" fmla="*/ 6530408 w 6530408"/>
              <a:gd name="connsiteY7" fmla="*/ 427517 h 5753325"/>
              <a:gd name="connsiteX8" fmla="*/ 6516105 w 6530408"/>
              <a:gd name="connsiteY8" fmla="*/ 476071 h 5753325"/>
              <a:gd name="connsiteX9" fmla="*/ 6488360 w 6530408"/>
              <a:gd name="connsiteY9" fmla="*/ 535865 h 5753325"/>
              <a:gd name="connsiteX10" fmla="*/ 6492864 w 6530408"/>
              <a:gd name="connsiteY10" fmla="*/ 615799 h 5753325"/>
              <a:gd name="connsiteX11" fmla="*/ 6459988 w 6530408"/>
              <a:gd name="connsiteY11" fmla="*/ 707628 h 5753325"/>
              <a:gd name="connsiteX12" fmla="*/ 6453989 w 6530408"/>
              <a:gd name="connsiteY12" fmla="*/ 711876 h 5753325"/>
              <a:gd name="connsiteX13" fmla="*/ 6453209 w 6530408"/>
              <a:gd name="connsiteY13" fmla="*/ 719127 h 5753325"/>
              <a:gd name="connsiteX14" fmla="*/ 6457662 w 6530408"/>
              <a:gd name="connsiteY14" fmla="*/ 723331 h 5753325"/>
              <a:gd name="connsiteX15" fmla="*/ 6447445 w 6530408"/>
              <a:gd name="connsiteY15" fmla="*/ 780003 h 5753325"/>
              <a:gd name="connsiteX16" fmla="*/ 6426552 w 6530408"/>
              <a:gd name="connsiteY16" fmla="*/ 845805 h 5753325"/>
              <a:gd name="connsiteX17" fmla="*/ 6434072 w 6530408"/>
              <a:gd name="connsiteY17" fmla="*/ 910733 h 5753325"/>
              <a:gd name="connsiteX18" fmla="*/ 6432570 w 6530408"/>
              <a:gd name="connsiteY18" fmla="*/ 983394 h 5753325"/>
              <a:gd name="connsiteX19" fmla="*/ 6431878 w 6530408"/>
              <a:gd name="connsiteY19" fmla="*/ 1026728 h 5753325"/>
              <a:gd name="connsiteX20" fmla="*/ 6414269 w 6530408"/>
              <a:gd name="connsiteY20" fmla="*/ 1151111 h 5753325"/>
              <a:gd name="connsiteX21" fmla="*/ 6371722 w 6530408"/>
              <a:gd name="connsiteY21" fmla="*/ 1318080 h 5753325"/>
              <a:gd name="connsiteX22" fmla="*/ 6356023 w 6530408"/>
              <a:gd name="connsiteY22" fmla="*/ 1356227 h 5753325"/>
              <a:gd name="connsiteX23" fmla="*/ 6356157 w 6530408"/>
              <a:gd name="connsiteY23" fmla="*/ 1361967 h 5753325"/>
              <a:gd name="connsiteX24" fmla="*/ 6350613 w 6530408"/>
              <a:gd name="connsiteY24" fmla="*/ 1393569 h 5753325"/>
              <a:gd name="connsiteX25" fmla="*/ 6357062 w 6530408"/>
              <a:gd name="connsiteY25" fmla="*/ 1444071 h 5753325"/>
              <a:gd name="connsiteX26" fmla="*/ 6364832 w 6530408"/>
              <a:gd name="connsiteY26" fmla="*/ 1478763 h 5753325"/>
              <a:gd name="connsiteX27" fmla="*/ 6369745 w 6530408"/>
              <a:gd name="connsiteY27" fmla="*/ 1495680 h 5753325"/>
              <a:gd name="connsiteX28" fmla="*/ 6370898 w 6530408"/>
              <a:gd name="connsiteY28" fmla="*/ 1513331 h 5753325"/>
              <a:gd name="connsiteX29" fmla="*/ 6368801 w 6530408"/>
              <a:gd name="connsiteY29" fmla="*/ 1527414 h 5753325"/>
              <a:gd name="connsiteX30" fmla="*/ 6359177 w 6530408"/>
              <a:gd name="connsiteY30" fmla="*/ 1639513 h 5753325"/>
              <a:gd name="connsiteX31" fmla="*/ 6299489 w 6530408"/>
              <a:gd name="connsiteY31" fmla="*/ 1784860 h 5753325"/>
              <a:gd name="connsiteX32" fmla="*/ 6267878 w 6530408"/>
              <a:gd name="connsiteY32" fmla="*/ 1858572 h 5753325"/>
              <a:gd name="connsiteX33" fmla="*/ 6251146 w 6530408"/>
              <a:gd name="connsiteY33" fmla="*/ 1926167 h 5753325"/>
              <a:gd name="connsiteX34" fmla="*/ 6210686 w 6530408"/>
              <a:gd name="connsiteY34" fmla="*/ 2014834 h 5753325"/>
              <a:gd name="connsiteX35" fmla="*/ 6106652 w 6530408"/>
              <a:gd name="connsiteY35" fmla="*/ 2150572 h 5753325"/>
              <a:gd name="connsiteX36" fmla="*/ 6097813 w 6530408"/>
              <a:gd name="connsiteY36" fmla="*/ 2172208 h 5753325"/>
              <a:gd name="connsiteX37" fmla="*/ 6095990 w 6530408"/>
              <a:gd name="connsiteY37" fmla="*/ 2181185 h 5753325"/>
              <a:gd name="connsiteX38" fmla="*/ 6090126 w 6530408"/>
              <a:gd name="connsiteY38" fmla="*/ 2192533 h 5753325"/>
              <a:gd name="connsiteX39" fmla="*/ 6089503 w 6530408"/>
              <a:gd name="connsiteY39" fmla="*/ 2192543 h 5753325"/>
              <a:gd name="connsiteX40" fmla="*/ 6084946 w 6530408"/>
              <a:gd name="connsiteY40" fmla="*/ 2203694 h 5753325"/>
              <a:gd name="connsiteX41" fmla="*/ 5987861 w 6530408"/>
              <a:gd name="connsiteY41" fmla="*/ 2304868 h 5753325"/>
              <a:gd name="connsiteX42" fmla="*/ 5973439 w 6530408"/>
              <a:gd name="connsiteY42" fmla="*/ 2385635 h 5753325"/>
              <a:gd name="connsiteX43" fmla="*/ 5916727 w 6530408"/>
              <a:gd name="connsiteY43" fmla="*/ 2458777 h 5753325"/>
              <a:gd name="connsiteX44" fmla="*/ 5856524 w 6530408"/>
              <a:gd name="connsiteY44" fmla="*/ 2583281 h 5753325"/>
              <a:gd name="connsiteX45" fmla="*/ 5838091 w 6530408"/>
              <a:gd name="connsiteY45" fmla="*/ 2753474 h 5753325"/>
              <a:gd name="connsiteX46" fmla="*/ 5777471 w 6530408"/>
              <a:gd name="connsiteY46" fmla="*/ 2901570 h 5753325"/>
              <a:gd name="connsiteX47" fmla="*/ 5723992 w 6530408"/>
              <a:gd name="connsiteY47" fmla="*/ 2998752 h 5753325"/>
              <a:gd name="connsiteX48" fmla="*/ 5557886 w 6530408"/>
              <a:gd name="connsiteY48" fmla="*/ 3329735 h 5753325"/>
              <a:gd name="connsiteX49" fmla="*/ 5471501 w 6530408"/>
              <a:gd name="connsiteY49" fmla="*/ 3462221 h 5753325"/>
              <a:gd name="connsiteX50" fmla="*/ 5465154 w 6530408"/>
              <a:gd name="connsiteY50" fmla="*/ 3541065 h 5753325"/>
              <a:gd name="connsiteX51" fmla="*/ 5437889 w 6530408"/>
              <a:gd name="connsiteY51" fmla="*/ 3559927 h 5753325"/>
              <a:gd name="connsiteX52" fmla="*/ 5432770 w 6530408"/>
              <a:gd name="connsiteY52" fmla="*/ 3562948 h 5753325"/>
              <a:gd name="connsiteX53" fmla="*/ 5406795 w 6530408"/>
              <a:gd name="connsiteY53" fmla="*/ 3578594 h 5753325"/>
              <a:gd name="connsiteX54" fmla="*/ 5381495 w 6530408"/>
              <a:gd name="connsiteY54" fmla="*/ 3599883 h 5753325"/>
              <a:gd name="connsiteX55" fmla="*/ 5363689 w 6530408"/>
              <a:gd name="connsiteY55" fmla="*/ 3633299 h 5753325"/>
              <a:gd name="connsiteX56" fmla="*/ 5291870 w 6530408"/>
              <a:gd name="connsiteY56" fmla="*/ 3799039 h 5753325"/>
              <a:gd name="connsiteX57" fmla="*/ 5241600 w 6530408"/>
              <a:gd name="connsiteY57" fmla="*/ 3894238 h 5753325"/>
              <a:gd name="connsiteX58" fmla="*/ 5211041 w 6530408"/>
              <a:gd name="connsiteY58" fmla="*/ 3924184 h 5753325"/>
              <a:gd name="connsiteX59" fmla="*/ 5176073 w 6530408"/>
              <a:gd name="connsiteY59" fmla="*/ 3970179 h 5753325"/>
              <a:gd name="connsiteX60" fmla="*/ 5172826 w 6530408"/>
              <a:gd name="connsiteY60" fmla="*/ 3991773 h 5753325"/>
              <a:gd name="connsiteX61" fmla="*/ 5157053 w 6530408"/>
              <a:gd name="connsiteY61" fmla="*/ 3997708 h 5753325"/>
              <a:gd name="connsiteX62" fmla="*/ 5127922 w 6530408"/>
              <a:gd name="connsiteY62" fmla="*/ 4022660 h 5753325"/>
              <a:gd name="connsiteX63" fmla="*/ 5020872 w 6530408"/>
              <a:gd name="connsiteY63" fmla="*/ 4075951 h 5753325"/>
              <a:gd name="connsiteX64" fmla="*/ 4991410 w 6530408"/>
              <a:gd name="connsiteY64" fmla="*/ 4087598 h 5753325"/>
              <a:gd name="connsiteX65" fmla="*/ 4930112 w 6530408"/>
              <a:gd name="connsiteY65" fmla="*/ 4138459 h 5753325"/>
              <a:gd name="connsiteX66" fmla="*/ 4834224 w 6530408"/>
              <a:gd name="connsiteY66" fmla="*/ 4231643 h 5753325"/>
              <a:gd name="connsiteX67" fmla="*/ 4812599 w 6530408"/>
              <a:gd name="connsiteY67" fmla="*/ 4249449 h 5753325"/>
              <a:gd name="connsiteX68" fmla="*/ 4789188 w 6530408"/>
              <a:gd name="connsiteY68" fmla="*/ 4256678 h 5753325"/>
              <a:gd name="connsiteX69" fmla="*/ 4779554 w 6530408"/>
              <a:gd name="connsiteY69" fmla="*/ 4251313 h 5753325"/>
              <a:gd name="connsiteX70" fmla="*/ 4766885 w 6530408"/>
              <a:gd name="connsiteY70" fmla="*/ 4259812 h 5753325"/>
              <a:gd name="connsiteX71" fmla="*/ 4762510 w 6530408"/>
              <a:gd name="connsiteY71" fmla="*/ 4260383 h 5753325"/>
              <a:gd name="connsiteX72" fmla="*/ 4738416 w 6530408"/>
              <a:gd name="connsiteY72" fmla="*/ 4265355 h 5753325"/>
              <a:gd name="connsiteX73" fmla="*/ 4712007 w 6530408"/>
              <a:gd name="connsiteY73" fmla="*/ 4317892 h 5753325"/>
              <a:gd name="connsiteX74" fmla="*/ 4658930 w 6530408"/>
              <a:gd name="connsiteY74" fmla="*/ 4348041 h 5753325"/>
              <a:gd name="connsiteX75" fmla="*/ 4443526 w 6530408"/>
              <a:gd name="connsiteY75" fmla="*/ 4507851 h 5753325"/>
              <a:gd name="connsiteX76" fmla="*/ 4289766 w 6530408"/>
              <a:gd name="connsiteY76" fmla="*/ 4711450 h 5753325"/>
              <a:gd name="connsiteX77" fmla="*/ 4150870 w 6530408"/>
              <a:gd name="connsiteY77" fmla="*/ 4818480 h 5753325"/>
              <a:gd name="connsiteX78" fmla="*/ 4006639 w 6530408"/>
              <a:gd name="connsiteY78" fmla="*/ 4933815 h 5753325"/>
              <a:gd name="connsiteX79" fmla="*/ 3298210 w 6530408"/>
              <a:gd name="connsiteY79" fmla="*/ 5070790 h 5753325"/>
              <a:gd name="connsiteX80" fmla="*/ 2947678 w 6530408"/>
              <a:gd name="connsiteY80" fmla="*/ 5117869 h 5753325"/>
              <a:gd name="connsiteX81" fmla="*/ 2822169 w 6530408"/>
              <a:gd name="connsiteY81" fmla="*/ 5129396 h 5753325"/>
              <a:gd name="connsiteX82" fmla="*/ 2538773 w 6530408"/>
              <a:gd name="connsiteY82" fmla="*/ 5313397 h 5753325"/>
              <a:gd name="connsiteX83" fmla="*/ 2014500 w 6530408"/>
              <a:gd name="connsiteY83" fmla="*/ 5519744 h 5753325"/>
              <a:gd name="connsiteX84" fmla="*/ 1934391 w 6530408"/>
              <a:gd name="connsiteY84" fmla="*/ 5591335 h 5753325"/>
              <a:gd name="connsiteX85" fmla="*/ 1892550 w 6530408"/>
              <a:gd name="connsiteY85" fmla="*/ 5649708 h 5753325"/>
              <a:gd name="connsiteX86" fmla="*/ 1854769 w 6530408"/>
              <a:gd name="connsiteY86" fmla="*/ 5647691 h 5753325"/>
              <a:gd name="connsiteX87" fmla="*/ 1809461 w 6530408"/>
              <a:gd name="connsiteY87" fmla="*/ 5648628 h 5753325"/>
              <a:gd name="connsiteX88" fmla="*/ 1745150 w 6530408"/>
              <a:gd name="connsiteY88" fmla="*/ 5693879 h 5753325"/>
              <a:gd name="connsiteX89" fmla="*/ 1713375 w 6530408"/>
              <a:gd name="connsiteY89" fmla="*/ 5684672 h 5753325"/>
              <a:gd name="connsiteX90" fmla="*/ 1707808 w 6530408"/>
              <a:gd name="connsiteY90" fmla="*/ 5682611 h 5753325"/>
              <a:gd name="connsiteX91" fmla="*/ 1679313 w 6530408"/>
              <a:gd name="connsiteY91" fmla="*/ 5672360 h 5753325"/>
              <a:gd name="connsiteX92" fmla="*/ 1646933 w 6530408"/>
              <a:gd name="connsiteY92" fmla="*/ 5666227 h 5753325"/>
              <a:gd name="connsiteX93" fmla="*/ 1610055 w 6530408"/>
              <a:gd name="connsiteY93" fmla="*/ 5673643 h 5753325"/>
              <a:gd name="connsiteX94" fmla="*/ 1437641 w 6530408"/>
              <a:gd name="connsiteY94" fmla="*/ 5723266 h 5753325"/>
              <a:gd name="connsiteX95" fmla="*/ 1332869 w 6530408"/>
              <a:gd name="connsiteY95" fmla="*/ 5744752 h 5753325"/>
              <a:gd name="connsiteX96" fmla="*/ 1290525 w 6530408"/>
              <a:gd name="connsiteY96" fmla="*/ 5740036 h 5753325"/>
              <a:gd name="connsiteX97" fmla="*/ 1233107 w 6530408"/>
              <a:gd name="connsiteY97" fmla="*/ 5742106 h 5753325"/>
              <a:gd name="connsiteX98" fmla="*/ 1214532 w 6530408"/>
              <a:gd name="connsiteY98" fmla="*/ 5753325 h 5753325"/>
              <a:gd name="connsiteX99" fmla="*/ 1199955 w 6530408"/>
              <a:gd name="connsiteY99" fmla="*/ 5744831 h 5753325"/>
              <a:gd name="connsiteX100" fmla="*/ 1162337 w 6530408"/>
              <a:gd name="connsiteY100" fmla="*/ 5738048 h 5753325"/>
              <a:gd name="connsiteX101" fmla="*/ 1053457 w 6530408"/>
              <a:gd name="connsiteY101" fmla="*/ 5688676 h 5753325"/>
              <a:gd name="connsiteX102" fmla="*/ 1025798 w 6530408"/>
              <a:gd name="connsiteY102" fmla="*/ 5673166 h 5753325"/>
              <a:gd name="connsiteX103" fmla="*/ 947900 w 6530408"/>
              <a:gd name="connsiteY103" fmla="*/ 5657848 h 5753325"/>
              <a:gd name="connsiteX104" fmla="*/ 815627 w 6530408"/>
              <a:gd name="connsiteY104" fmla="*/ 5642557 h 5753325"/>
              <a:gd name="connsiteX105" fmla="*/ 788251 w 6530408"/>
              <a:gd name="connsiteY105" fmla="*/ 5637065 h 5753325"/>
              <a:gd name="connsiteX106" fmla="*/ 767822 w 6530408"/>
              <a:gd name="connsiteY106" fmla="*/ 5623450 h 5753325"/>
              <a:gd name="connsiteX107" fmla="*/ 765791 w 6530408"/>
              <a:gd name="connsiteY107" fmla="*/ 5612539 h 5753325"/>
              <a:gd name="connsiteX108" fmla="*/ 751230 w 6530408"/>
              <a:gd name="connsiteY108" fmla="*/ 5608092 h 5753325"/>
              <a:gd name="connsiteX109" fmla="*/ 748008 w 6530408"/>
              <a:gd name="connsiteY109" fmla="*/ 5605052 h 5753325"/>
              <a:gd name="connsiteX110" fmla="*/ 728871 w 6530408"/>
              <a:gd name="connsiteY110" fmla="*/ 5589469 h 5753325"/>
              <a:gd name="connsiteX111" fmla="*/ 671898 w 6530408"/>
              <a:gd name="connsiteY111" fmla="*/ 5602363 h 5753325"/>
              <a:gd name="connsiteX112" fmla="*/ 615065 w 6530408"/>
              <a:gd name="connsiteY112" fmla="*/ 5580257 h 5753325"/>
              <a:gd name="connsiteX113" fmla="*/ 355785 w 6530408"/>
              <a:gd name="connsiteY113" fmla="*/ 5514383 h 5753325"/>
              <a:gd name="connsiteX114" fmla="*/ 102269 w 6530408"/>
              <a:gd name="connsiteY114" fmla="*/ 5524347 h 5753325"/>
              <a:gd name="connsiteX115" fmla="*/ 13160 w 6530408"/>
              <a:gd name="connsiteY115" fmla="*/ 5514159 h 5753325"/>
              <a:gd name="connsiteX116" fmla="*/ 0 w 6530408"/>
              <a:gd name="connsiteY116" fmla="*/ 5511735 h 5753325"/>
              <a:gd name="connsiteX0" fmla="*/ 0 w 6530408"/>
              <a:gd name="connsiteY0" fmla="*/ 0 h 5753325"/>
              <a:gd name="connsiteX1" fmla="*/ 6438980 w 6530408"/>
              <a:gd name="connsiteY1" fmla="*/ 0 h 5753325"/>
              <a:gd name="connsiteX2" fmla="*/ 6439047 w 6530408"/>
              <a:gd name="connsiteY2" fmla="*/ 147 h 5753325"/>
              <a:gd name="connsiteX3" fmla="*/ 6443456 w 6530408"/>
              <a:gd name="connsiteY3" fmla="*/ 130105 h 5753325"/>
              <a:gd name="connsiteX4" fmla="*/ 6447632 w 6530408"/>
              <a:gd name="connsiteY4" fmla="*/ 170016 h 5753325"/>
              <a:gd name="connsiteX5" fmla="*/ 6465936 w 6530408"/>
              <a:gd name="connsiteY5" fmla="*/ 274847 h 5753325"/>
              <a:gd name="connsiteX6" fmla="*/ 6506836 w 6530408"/>
              <a:gd name="connsiteY6" fmla="*/ 331778 h 5753325"/>
              <a:gd name="connsiteX7" fmla="*/ 6530408 w 6530408"/>
              <a:gd name="connsiteY7" fmla="*/ 427517 h 5753325"/>
              <a:gd name="connsiteX8" fmla="*/ 6488360 w 6530408"/>
              <a:gd name="connsiteY8" fmla="*/ 535865 h 5753325"/>
              <a:gd name="connsiteX9" fmla="*/ 6492864 w 6530408"/>
              <a:gd name="connsiteY9" fmla="*/ 615799 h 5753325"/>
              <a:gd name="connsiteX10" fmla="*/ 6459988 w 6530408"/>
              <a:gd name="connsiteY10" fmla="*/ 707628 h 5753325"/>
              <a:gd name="connsiteX11" fmla="*/ 6453989 w 6530408"/>
              <a:gd name="connsiteY11" fmla="*/ 711876 h 5753325"/>
              <a:gd name="connsiteX12" fmla="*/ 6453209 w 6530408"/>
              <a:gd name="connsiteY12" fmla="*/ 719127 h 5753325"/>
              <a:gd name="connsiteX13" fmla="*/ 6457662 w 6530408"/>
              <a:gd name="connsiteY13" fmla="*/ 723331 h 5753325"/>
              <a:gd name="connsiteX14" fmla="*/ 6447445 w 6530408"/>
              <a:gd name="connsiteY14" fmla="*/ 780003 h 5753325"/>
              <a:gd name="connsiteX15" fmla="*/ 6426552 w 6530408"/>
              <a:gd name="connsiteY15" fmla="*/ 845805 h 5753325"/>
              <a:gd name="connsiteX16" fmla="*/ 6434072 w 6530408"/>
              <a:gd name="connsiteY16" fmla="*/ 910733 h 5753325"/>
              <a:gd name="connsiteX17" fmla="*/ 6432570 w 6530408"/>
              <a:gd name="connsiteY17" fmla="*/ 983394 h 5753325"/>
              <a:gd name="connsiteX18" fmla="*/ 6431878 w 6530408"/>
              <a:gd name="connsiteY18" fmla="*/ 1026728 h 5753325"/>
              <a:gd name="connsiteX19" fmla="*/ 6414269 w 6530408"/>
              <a:gd name="connsiteY19" fmla="*/ 1151111 h 5753325"/>
              <a:gd name="connsiteX20" fmla="*/ 6371722 w 6530408"/>
              <a:gd name="connsiteY20" fmla="*/ 1318080 h 5753325"/>
              <a:gd name="connsiteX21" fmla="*/ 6356023 w 6530408"/>
              <a:gd name="connsiteY21" fmla="*/ 1356227 h 5753325"/>
              <a:gd name="connsiteX22" fmla="*/ 6356157 w 6530408"/>
              <a:gd name="connsiteY22" fmla="*/ 1361967 h 5753325"/>
              <a:gd name="connsiteX23" fmla="*/ 6350613 w 6530408"/>
              <a:gd name="connsiteY23" fmla="*/ 1393569 h 5753325"/>
              <a:gd name="connsiteX24" fmla="*/ 6357062 w 6530408"/>
              <a:gd name="connsiteY24" fmla="*/ 1444071 h 5753325"/>
              <a:gd name="connsiteX25" fmla="*/ 6364832 w 6530408"/>
              <a:gd name="connsiteY25" fmla="*/ 1478763 h 5753325"/>
              <a:gd name="connsiteX26" fmla="*/ 6369745 w 6530408"/>
              <a:gd name="connsiteY26" fmla="*/ 1495680 h 5753325"/>
              <a:gd name="connsiteX27" fmla="*/ 6370898 w 6530408"/>
              <a:gd name="connsiteY27" fmla="*/ 1513331 h 5753325"/>
              <a:gd name="connsiteX28" fmla="*/ 6368801 w 6530408"/>
              <a:gd name="connsiteY28" fmla="*/ 1527414 h 5753325"/>
              <a:gd name="connsiteX29" fmla="*/ 6359177 w 6530408"/>
              <a:gd name="connsiteY29" fmla="*/ 1639513 h 5753325"/>
              <a:gd name="connsiteX30" fmla="*/ 6299489 w 6530408"/>
              <a:gd name="connsiteY30" fmla="*/ 1784860 h 5753325"/>
              <a:gd name="connsiteX31" fmla="*/ 6267878 w 6530408"/>
              <a:gd name="connsiteY31" fmla="*/ 1858572 h 5753325"/>
              <a:gd name="connsiteX32" fmla="*/ 6251146 w 6530408"/>
              <a:gd name="connsiteY32" fmla="*/ 1926167 h 5753325"/>
              <a:gd name="connsiteX33" fmla="*/ 6210686 w 6530408"/>
              <a:gd name="connsiteY33" fmla="*/ 2014834 h 5753325"/>
              <a:gd name="connsiteX34" fmla="*/ 6106652 w 6530408"/>
              <a:gd name="connsiteY34" fmla="*/ 2150572 h 5753325"/>
              <a:gd name="connsiteX35" fmla="*/ 6097813 w 6530408"/>
              <a:gd name="connsiteY35" fmla="*/ 2172208 h 5753325"/>
              <a:gd name="connsiteX36" fmla="*/ 6095990 w 6530408"/>
              <a:gd name="connsiteY36" fmla="*/ 2181185 h 5753325"/>
              <a:gd name="connsiteX37" fmla="*/ 6090126 w 6530408"/>
              <a:gd name="connsiteY37" fmla="*/ 2192533 h 5753325"/>
              <a:gd name="connsiteX38" fmla="*/ 6089503 w 6530408"/>
              <a:gd name="connsiteY38" fmla="*/ 2192543 h 5753325"/>
              <a:gd name="connsiteX39" fmla="*/ 6084946 w 6530408"/>
              <a:gd name="connsiteY39" fmla="*/ 2203694 h 5753325"/>
              <a:gd name="connsiteX40" fmla="*/ 5987861 w 6530408"/>
              <a:gd name="connsiteY40" fmla="*/ 2304868 h 5753325"/>
              <a:gd name="connsiteX41" fmla="*/ 5973439 w 6530408"/>
              <a:gd name="connsiteY41" fmla="*/ 2385635 h 5753325"/>
              <a:gd name="connsiteX42" fmla="*/ 5916727 w 6530408"/>
              <a:gd name="connsiteY42" fmla="*/ 2458777 h 5753325"/>
              <a:gd name="connsiteX43" fmla="*/ 5856524 w 6530408"/>
              <a:gd name="connsiteY43" fmla="*/ 2583281 h 5753325"/>
              <a:gd name="connsiteX44" fmla="*/ 5838091 w 6530408"/>
              <a:gd name="connsiteY44" fmla="*/ 2753474 h 5753325"/>
              <a:gd name="connsiteX45" fmla="*/ 5777471 w 6530408"/>
              <a:gd name="connsiteY45" fmla="*/ 2901570 h 5753325"/>
              <a:gd name="connsiteX46" fmla="*/ 5723992 w 6530408"/>
              <a:gd name="connsiteY46" fmla="*/ 2998752 h 5753325"/>
              <a:gd name="connsiteX47" fmla="*/ 5557886 w 6530408"/>
              <a:gd name="connsiteY47" fmla="*/ 3329735 h 5753325"/>
              <a:gd name="connsiteX48" fmla="*/ 5471501 w 6530408"/>
              <a:gd name="connsiteY48" fmla="*/ 3462221 h 5753325"/>
              <a:gd name="connsiteX49" fmla="*/ 5465154 w 6530408"/>
              <a:gd name="connsiteY49" fmla="*/ 3541065 h 5753325"/>
              <a:gd name="connsiteX50" fmla="*/ 5437889 w 6530408"/>
              <a:gd name="connsiteY50" fmla="*/ 3559927 h 5753325"/>
              <a:gd name="connsiteX51" fmla="*/ 5432770 w 6530408"/>
              <a:gd name="connsiteY51" fmla="*/ 3562948 h 5753325"/>
              <a:gd name="connsiteX52" fmla="*/ 5406795 w 6530408"/>
              <a:gd name="connsiteY52" fmla="*/ 3578594 h 5753325"/>
              <a:gd name="connsiteX53" fmla="*/ 5381495 w 6530408"/>
              <a:gd name="connsiteY53" fmla="*/ 3599883 h 5753325"/>
              <a:gd name="connsiteX54" fmla="*/ 5363689 w 6530408"/>
              <a:gd name="connsiteY54" fmla="*/ 3633299 h 5753325"/>
              <a:gd name="connsiteX55" fmla="*/ 5291870 w 6530408"/>
              <a:gd name="connsiteY55" fmla="*/ 3799039 h 5753325"/>
              <a:gd name="connsiteX56" fmla="*/ 5241600 w 6530408"/>
              <a:gd name="connsiteY56" fmla="*/ 3894238 h 5753325"/>
              <a:gd name="connsiteX57" fmla="*/ 5211041 w 6530408"/>
              <a:gd name="connsiteY57" fmla="*/ 3924184 h 5753325"/>
              <a:gd name="connsiteX58" fmla="*/ 5176073 w 6530408"/>
              <a:gd name="connsiteY58" fmla="*/ 3970179 h 5753325"/>
              <a:gd name="connsiteX59" fmla="*/ 5172826 w 6530408"/>
              <a:gd name="connsiteY59" fmla="*/ 3991773 h 5753325"/>
              <a:gd name="connsiteX60" fmla="*/ 5157053 w 6530408"/>
              <a:gd name="connsiteY60" fmla="*/ 3997708 h 5753325"/>
              <a:gd name="connsiteX61" fmla="*/ 5127922 w 6530408"/>
              <a:gd name="connsiteY61" fmla="*/ 4022660 h 5753325"/>
              <a:gd name="connsiteX62" fmla="*/ 5020872 w 6530408"/>
              <a:gd name="connsiteY62" fmla="*/ 4075951 h 5753325"/>
              <a:gd name="connsiteX63" fmla="*/ 4991410 w 6530408"/>
              <a:gd name="connsiteY63" fmla="*/ 4087598 h 5753325"/>
              <a:gd name="connsiteX64" fmla="*/ 4930112 w 6530408"/>
              <a:gd name="connsiteY64" fmla="*/ 4138459 h 5753325"/>
              <a:gd name="connsiteX65" fmla="*/ 4834224 w 6530408"/>
              <a:gd name="connsiteY65" fmla="*/ 4231643 h 5753325"/>
              <a:gd name="connsiteX66" fmla="*/ 4812599 w 6530408"/>
              <a:gd name="connsiteY66" fmla="*/ 4249449 h 5753325"/>
              <a:gd name="connsiteX67" fmla="*/ 4789188 w 6530408"/>
              <a:gd name="connsiteY67" fmla="*/ 4256678 h 5753325"/>
              <a:gd name="connsiteX68" fmla="*/ 4779554 w 6530408"/>
              <a:gd name="connsiteY68" fmla="*/ 4251313 h 5753325"/>
              <a:gd name="connsiteX69" fmla="*/ 4766885 w 6530408"/>
              <a:gd name="connsiteY69" fmla="*/ 4259812 h 5753325"/>
              <a:gd name="connsiteX70" fmla="*/ 4762510 w 6530408"/>
              <a:gd name="connsiteY70" fmla="*/ 4260383 h 5753325"/>
              <a:gd name="connsiteX71" fmla="*/ 4738416 w 6530408"/>
              <a:gd name="connsiteY71" fmla="*/ 4265355 h 5753325"/>
              <a:gd name="connsiteX72" fmla="*/ 4712007 w 6530408"/>
              <a:gd name="connsiteY72" fmla="*/ 4317892 h 5753325"/>
              <a:gd name="connsiteX73" fmla="*/ 4658930 w 6530408"/>
              <a:gd name="connsiteY73" fmla="*/ 4348041 h 5753325"/>
              <a:gd name="connsiteX74" fmla="*/ 4443526 w 6530408"/>
              <a:gd name="connsiteY74" fmla="*/ 4507851 h 5753325"/>
              <a:gd name="connsiteX75" fmla="*/ 4289766 w 6530408"/>
              <a:gd name="connsiteY75" fmla="*/ 4711450 h 5753325"/>
              <a:gd name="connsiteX76" fmla="*/ 4150870 w 6530408"/>
              <a:gd name="connsiteY76" fmla="*/ 4818480 h 5753325"/>
              <a:gd name="connsiteX77" fmla="*/ 4006639 w 6530408"/>
              <a:gd name="connsiteY77" fmla="*/ 4933815 h 5753325"/>
              <a:gd name="connsiteX78" fmla="*/ 3298210 w 6530408"/>
              <a:gd name="connsiteY78" fmla="*/ 5070790 h 5753325"/>
              <a:gd name="connsiteX79" fmla="*/ 2947678 w 6530408"/>
              <a:gd name="connsiteY79" fmla="*/ 5117869 h 5753325"/>
              <a:gd name="connsiteX80" fmla="*/ 2822169 w 6530408"/>
              <a:gd name="connsiteY80" fmla="*/ 5129396 h 5753325"/>
              <a:gd name="connsiteX81" fmla="*/ 2538773 w 6530408"/>
              <a:gd name="connsiteY81" fmla="*/ 5313397 h 5753325"/>
              <a:gd name="connsiteX82" fmla="*/ 2014500 w 6530408"/>
              <a:gd name="connsiteY82" fmla="*/ 5519744 h 5753325"/>
              <a:gd name="connsiteX83" fmla="*/ 1934391 w 6530408"/>
              <a:gd name="connsiteY83" fmla="*/ 5591335 h 5753325"/>
              <a:gd name="connsiteX84" fmla="*/ 1892550 w 6530408"/>
              <a:gd name="connsiteY84" fmla="*/ 5649708 h 5753325"/>
              <a:gd name="connsiteX85" fmla="*/ 1854769 w 6530408"/>
              <a:gd name="connsiteY85" fmla="*/ 5647691 h 5753325"/>
              <a:gd name="connsiteX86" fmla="*/ 1809461 w 6530408"/>
              <a:gd name="connsiteY86" fmla="*/ 5648628 h 5753325"/>
              <a:gd name="connsiteX87" fmla="*/ 1745150 w 6530408"/>
              <a:gd name="connsiteY87" fmla="*/ 5693879 h 5753325"/>
              <a:gd name="connsiteX88" fmla="*/ 1713375 w 6530408"/>
              <a:gd name="connsiteY88" fmla="*/ 5684672 h 5753325"/>
              <a:gd name="connsiteX89" fmla="*/ 1707808 w 6530408"/>
              <a:gd name="connsiteY89" fmla="*/ 5682611 h 5753325"/>
              <a:gd name="connsiteX90" fmla="*/ 1679313 w 6530408"/>
              <a:gd name="connsiteY90" fmla="*/ 5672360 h 5753325"/>
              <a:gd name="connsiteX91" fmla="*/ 1646933 w 6530408"/>
              <a:gd name="connsiteY91" fmla="*/ 5666227 h 5753325"/>
              <a:gd name="connsiteX92" fmla="*/ 1610055 w 6530408"/>
              <a:gd name="connsiteY92" fmla="*/ 5673643 h 5753325"/>
              <a:gd name="connsiteX93" fmla="*/ 1437641 w 6530408"/>
              <a:gd name="connsiteY93" fmla="*/ 5723266 h 5753325"/>
              <a:gd name="connsiteX94" fmla="*/ 1332869 w 6530408"/>
              <a:gd name="connsiteY94" fmla="*/ 5744752 h 5753325"/>
              <a:gd name="connsiteX95" fmla="*/ 1290525 w 6530408"/>
              <a:gd name="connsiteY95" fmla="*/ 5740036 h 5753325"/>
              <a:gd name="connsiteX96" fmla="*/ 1233107 w 6530408"/>
              <a:gd name="connsiteY96" fmla="*/ 5742106 h 5753325"/>
              <a:gd name="connsiteX97" fmla="*/ 1214532 w 6530408"/>
              <a:gd name="connsiteY97" fmla="*/ 5753325 h 5753325"/>
              <a:gd name="connsiteX98" fmla="*/ 1199955 w 6530408"/>
              <a:gd name="connsiteY98" fmla="*/ 5744831 h 5753325"/>
              <a:gd name="connsiteX99" fmla="*/ 1162337 w 6530408"/>
              <a:gd name="connsiteY99" fmla="*/ 5738048 h 5753325"/>
              <a:gd name="connsiteX100" fmla="*/ 1053457 w 6530408"/>
              <a:gd name="connsiteY100" fmla="*/ 5688676 h 5753325"/>
              <a:gd name="connsiteX101" fmla="*/ 1025798 w 6530408"/>
              <a:gd name="connsiteY101" fmla="*/ 5673166 h 5753325"/>
              <a:gd name="connsiteX102" fmla="*/ 947900 w 6530408"/>
              <a:gd name="connsiteY102" fmla="*/ 5657848 h 5753325"/>
              <a:gd name="connsiteX103" fmla="*/ 815627 w 6530408"/>
              <a:gd name="connsiteY103" fmla="*/ 5642557 h 5753325"/>
              <a:gd name="connsiteX104" fmla="*/ 788251 w 6530408"/>
              <a:gd name="connsiteY104" fmla="*/ 5637065 h 5753325"/>
              <a:gd name="connsiteX105" fmla="*/ 767822 w 6530408"/>
              <a:gd name="connsiteY105" fmla="*/ 5623450 h 5753325"/>
              <a:gd name="connsiteX106" fmla="*/ 765791 w 6530408"/>
              <a:gd name="connsiteY106" fmla="*/ 5612539 h 5753325"/>
              <a:gd name="connsiteX107" fmla="*/ 751230 w 6530408"/>
              <a:gd name="connsiteY107" fmla="*/ 5608092 h 5753325"/>
              <a:gd name="connsiteX108" fmla="*/ 748008 w 6530408"/>
              <a:gd name="connsiteY108" fmla="*/ 5605052 h 5753325"/>
              <a:gd name="connsiteX109" fmla="*/ 728871 w 6530408"/>
              <a:gd name="connsiteY109" fmla="*/ 5589469 h 5753325"/>
              <a:gd name="connsiteX110" fmla="*/ 671898 w 6530408"/>
              <a:gd name="connsiteY110" fmla="*/ 5602363 h 5753325"/>
              <a:gd name="connsiteX111" fmla="*/ 615065 w 6530408"/>
              <a:gd name="connsiteY111" fmla="*/ 5580257 h 5753325"/>
              <a:gd name="connsiteX112" fmla="*/ 355785 w 6530408"/>
              <a:gd name="connsiteY112" fmla="*/ 5514383 h 5753325"/>
              <a:gd name="connsiteX113" fmla="*/ 102269 w 6530408"/>
              <a:gd name="connsiteY113" fmla="*/ 5524347 h 5753325"/>
              <a:gd name="connsiteX114" fmla="*/ 13160 w 6530408"/>
              <a:gd name="connsiteY114" fmla="*/ 5514159 h 5753325"/>
              <a:gd name="connsiteX115" fmla="*/ 0 w 6530408"/>
              <a:gd name="connsiteY115" fmla="*/ 5511735 h 5753325"/>
              <a:gd name="connsiteX116" fmla="*/ 0 w 6530408"/>
              <a:gd name="connsiteY116" fmla="*/ 0 h 5753325"/>
              <a:gd name="connsiteX0" fmla="*/ 0 w 6506836"/>
              <a:gd name="connsiteY0" fmla="*/ 0 h 5753325"/>
              <a:gd name="connsiteX1" fmla="*/ 6438980 w 6506836"/>
              <a:gd name="connsiteY1" fmla="*/ 0 h 5753325"/>
              <a:gd name="connsiteX2" fmla="*/ 6439047 w 6506836"/>
              <a:gd name="connsiteY2" fmla="*/ 147 h 5753325"/>
              <a:gd name="connsiteX3" fmla="*/ 6443456 w 6506836"/>
              <a:gd name="connsiteY3" fmla="*/ 130105 h 5753325"/>
              <a:gd name="connsiteX4" fmla="*/ 6447632 w 6506836"/>
              <a:gd name="connsiteY4" fmla="*/ 170016 h 5753325"/>
              <a:gd name="connsiteX5" fmla="*/ 6465936 w 6506836"/>
              <a:gd name="connsiteY5" fmla="*/ 274847 h 5753325"/>
              <a:gd name="connsiteX6" fmla="*/ 6506836 w 6506836"/>
              <a:gd name="connsiteY6" fmla="*/ 331778 h 5753325"/>
              <a:gd name="connsiteX7" fmla="*/ 6488360 w 6506836"/>
              <a:gd name="connsiteY7" fmla="*/ 535865 h 5753325"/>
              <a:gd name="connsiteX8" fmla="*/ 6492864 w 6506836"/>
              <a:gd name="connsiteY8" fmla="*/ 615799 h 5753325"/>
              <a:gd name="connsiteX9" fmla="*/ 6459988 w 6506836"/>
              <a:gd name="connsiteY9" fmla="*/ 707628 h 5753325"/>
              <a:gd name="connsiteX10" fmla="*/ 6453989 w 6506836"/>
              <a:gd name="connsiteY10" fmla="*/ 711876 h 5753325"/>
              <a:gd name="connsiteX11" fmla="*/ 6453209 w 6506836"/>
              <a:gd name="connsiteY11" fmla="*/ 719127 h 5753325"/>
              <a:gd name="connsiteX12" fmla="*/ 6457662 w 6506836"/>
              <a:gd name="connsiteY12" fmla="*/ 723331 h 5753325"/>
              <a:gd name="connsiteX13" fmla="*/ 6447445 w 6506836"/>
              <a:gd name="connsiteY13" fmla="*/ 780003 h 5753325"/>
              <a:gd name="connsiteX14" fmla="*/ 6426552 w 6506836"/>
              <a:gd name="connsiteY14" fmla="*/ 845805 h 5753325"/>
              <a:gd name="connsiteX15" fmla="*/ 6434072 w 6506836"/>
              <a:gd name="connsiteY15" fmla="*/ 910733 h 5753325"/>
              <a:gd name="connsiteX16" fmla="*/ 6432570 w 6506836"/>
              <a:gd name="connsiteY16" fmla="*/ 983394 h 5753325"/>
              <a:gd name="connsiteX17" fmla="*/ 6431878 w 6506836"/>
              <a:gd name="connsiteY17" fmla="*/ 1026728 h 5753325"/>
              <a:gd name="connsiteX18" fmla="*/ 6414269 w 6506836"/>
              <a:gd name="connsiteY18" fmla="*/ 1151111 h 5753325"/>
              <a:gd name="connsiteX19" fmla="*/ 6371722 w 6506836"/>
              <a:gd name="connsiteY19" fmla="*/ 1318080 h 5753325"/>
              <a:gd name="connsiteX20" fmla="*/ 6356023 w 6506836"/>
              <a:gd name="connsiteY20" fmla="*/ 1356227 h 5753325"/>
              <a:gd name="connsiteX21" fmla="*/ 6356157 w 6506836"/>
              <a:gd name="connsiteY21" fmla="*/ 1361967 h 5753325"/>
              <a:gd name="connsiteX22" fmla="*/ 6350613 w 6506836"/>
              <a:gd name="connsiteY22" fmla="*/ 1393569 h 5753325"/>
              <a:gd name="connsiteX23" fmla="*/ 6357062 w 6506836"/>
              <a:gd name="connsiteY23" fmla="*/ 1444071 h 5753325"/>
              <a:gd name="connsiteX24" fmla="*/ 6364832 w 6506836"/>
              <a:gd name="connsiteY24" fmla="*/ 1478763 h 5753325"/>
              <a:gd name="connsiteX25" fmla="*/ 6369745 w 6506836"/>
              <a:gd name="connsiteY25" fmla="*/ 1495680 h 5753325"/>
              <a:gd name="connsiteX26" fmla="*/ 6370898 w 6506836"/>
              <a:gd name="connsiteY26" fmla="*/ 1513331 h 5753325"/>
              <a:gd name="connsiteX27" fmla="*/ 6368801 w 6506836"/>
              <a:gd name="connsiteY27" fmla="*/ 1527414 h 5753325"/>
              <a:gd name="connsiteX28" fmla="*/ 6359177 w 6506836"/>
              <a:gd name="connsiteY28" fmla="*/ 1639513 h 5753325"/>
              <a:gd name="connsiteX29" fmla="*/ 6299489 w 6506836"/>
              <a:gd name="connsiteY29" fmla="*/ 1784860 h 5753325"/>
              <a:gd name="connsiteX30" fmla="*/ 6267878 w 6506836"/>
              <a:gd name="connsiteY30" fmla="*/ 1858572 h 5753325"/>
              <a:gd name="connsiteX31" fmla="*/ 6251146 w 6506836"/>
              <a:gd name="connsiteY31" fmla="*/ 1926167 h 5753325"/>
              <a:gd name="connsiteX32" fmla="*/ 6210686 w 6506836"/>
              <a:gd name="connsiteY32" fmla="*/ 2014834 h 5753325"/>
              <a:gd name="connsiteX33" fmla="*/ 6106652 w 6506836"/>
              <a:gd name="connsiteY33" fmla="*/ 2150572 h 5753325"/>
              <a:gd name="connsiteX34" fmla="*/ 6097813 w 6506836"/>
              <a:gd name="connsiteY34" fmla="*/ 2172208 h 5753325"/>
              <a:gd name="connsiteX35" fmla="*/ 6095990 w 6506836"/>
              <a:gd name="connsiteY35" fmla="*/ 2181185 h 5753325"/>
              <a:gd name="connsiteX36" fmla="*/ 6090126 w 6506836"/>
              <a:gd name="connsiteY36" fmla="*/ 2192533 h 5753325"/>
              <a:gd name="connsiteX37" fmla="*/ 6089503 w 6506836"/>
              <a:gd name="connsiteY37" fmla="*/ 2192543 h 5753325"/>
              <a:gd name="connsiteX38" fmla="*/ 6084946 w 6506836"/>
              <a:gd name="connsiteY38" fmla="*/ 2203694 h 5753325"/>
              <a:gd name="connsiteX39" fmla="*/ 5987861 w 6506836"/>
              <a:gd name="connsiteY39" fmla="*/ 2304868 h 5753325"/>
              <a:gd name="connsiteX40" fmla="*/ 5973439 w 6506836"/>
              <a:gd name="connsiteY40" fmla="*/ 2385635 h 5753325"/>
              <a:gd name="connsiteX41" fmla="*/ 5916727 w 6506836"/>
              <a:gd name="connsiteY41" fmla="*/ 2458777 h 5753325"/>
              <a:gd name="connsiteX42" fmla="*/ 5856524 w 6506836"/>
              <a:gd name="connsiteY42" fmla="*/ 2583281 h 5753325"/>
              <a:gd name="connsiteX43" fmla="*/ 5838091 w 6506836"/>
              <a:gd name="connsiteY43" fmla="*/ 2753474 h 5753325"/>
              <a:gd name="connsiteX44" fmla="*/ 5777471 w 6506836"/>
              <a:gd name="connsiteY44" fmla="*/ 2901570 h 5753325"/>
              <a:gd name="connsiteX45" fmla="*/ 5723992 w 6506836"/>
              <a:gd name="connsiteY45" fmla="*/ 2998752 h 5753325"/>
              <a:gd name="connsiteX46" fmla="*/ 5557886 w 6506836"/>
              <a:gd name="connsiteY46" fmla="*/ 3329735 h 5753325"/>
              <a:gd name="connsiteX47" fmla="*/ 5471501 w 6506836"/>
              <a:gd name="connsiteY47" fmla="*/ 3462221 h 5753325"/>
              <a:gd name="connsiteX48" fmla="*/ 5465154 w 6506836"/>
              <a:gd name="connsiteY48" fmla="*/ 3541065 h 5753325"/>
              <a:gd name="connsiteX49" fmla="*/ 5437889 w 6506836"/>
              <a:gd name="connsiteY49" fmla="*/ 3559927 h 5753325"/>
              <a:gd name="connsiteX50" fmla="*/ 5432770 w 6506836"/>
              <a:gd name="connsiteY50" fmla="*/ 3562948 h 5753325"/>
              <a:gd name="connsiteX51" fmla="*/ 5406795 w 6506836"/>
              <a:gd name="connsiteY51" fmla="*/ 3578594 h 5753325"/>
              <a:gd name="connsiteX52" fmla="*/ 5381495 w 6506836"/>
              <a:gd name="connsiteY52" fmla="*/ 3599883 h 5753325"/>
              <a:gd name="connsiteX53" fmla="*/ 5363689 w 6506836"/>
              <a:gd name="connsiteY53" fmla="*/ 3633299 h 5753325"/>
              <a:gd name="connsiteX54" fmla="*/ 5291870 w 6506836"/>
              <a:gd name="connsiteY54" fmla="*/ 3799039 h 5753325"/>
              <a:gd name="connsiteX55" fmla="*/ 5241600 w 6506836"/>
              <a:gd name="connsiteY55" fmla="*/ 3894238 h 5753325"/>
              <a:gd name="connsiteX56" fmla="*/ 5211041 w 6506836"/>
              <a:gd name="connsiteY56" fmla="*/ 3924184 h 5753325"/>
              <a:gd name="connsiteX57" fmla="*/ 5176073 w 6506836"/>
              <a:gd name="connsiteY57" fmla="*/ 3970179 h 5753325"/>
              <a:gd name="connsiteX58" fmla="*/ 5172826 w 6506836"/>
              <a:gd name="connsiteY58" fmla="*/ 3991773 h 5753325"/>
              <a:gd name="connsiteX59" fmla="*/ 5157053 w 6506836"/>
              <a:gd name="connsiteY59" fmla="*/ 3997708 h 5753325"/>
              <a:gd name="connsiteX60" fmla="*/ 5127922 w 6506836"/>
              <a:gd name="connsiteY60" fmla="*/ 4022660 h 5753325"/>
              <a:gd name="connsiteX61" fmla="*/ 5020872 w 6506836"/>
              <a:gd name="connsiteY61" fmla="*/ 4075951 h 5753325"/>
              <a:gd name="connsiteX62" fmla="*/ 4991410 w 6506836"/>
              <a:gd name="connsiteY62" fmla="*/ 4087598 h 5753325"/>
              <a:gd name="connsiteX63" fmla="*/ 4930112 w 6506836"/>
              <a:gd name="connsiteY63" fmla="*/ 4138459 h 5753325"/>
              <a:gd name="connsiteX64" fmla="*/ 4834224 w 6506836"/>
              <a:gd name="connsiteY64" fmla="*/ 4231643 h 5753325"/>
              <a:gd name="connsiteX65" fmla="*/ 4812599 w 6506836"/>
              <a:gd name="connsiteY65" fmla="*/ 4249449 h 5753325"/>
              <a:gd name="connsiteX66" fmla="*/ 4789188 w 6506836"/>
              <a:gd name="connsiteY66" fmla="*/ 4256678 h 5753325"/>
              <a:gd name="connsiteX67" fmla="*/ 4779554 w 6506836"/>
              <a:gd name="connsiteY67" fmla="*/ 4251313 h 5753325"/>
              <a:gd name="connsiteX68" fmla="*/ 4766885 w 6506836"/>
              <a:gd name="connsiteY68" fmla="*/ 4259812 h 5753325"/>
              <a:gd name="connsiteX69" fmla="*/ 4762510 w 6506836"/>
              <a:gd name="connsiteY69" fmla="*/ 4260383 h 5753325"/>
              <a:gd name="connsiteX70" fmla="*/ 4738416 w 6506836"/>
              <a:gd name="connsiteY70" fmla="*/ 4265355 h 5753325"/>
              <a:gd name="connsiteX71" fmla="*/ 4712007 w 6506836"/>
              <a:gd name="connsiteY71" fmla="*/ 4317892 h 5753325"/>
              <a:gd name="connsiteX72" fmla="*/ 4658930 w 6506836"/>
              <a:gd name="connsiteY72" fmla="*/ 4348041 h 5753325"/>
              <a:gd name="connsiteX73" fmla="*/ 4443526 w 6506836"/>
              <a:gd name="connsiteY73" fmla="*/ 4507851 h 5753325"/>
              <a:gd name="connsiteX74" fmla="*/ 4289766 w 6506836"/>
              <a:gd name="connsiteY74" fmla="*/ 4711450 h 5753325"/>
              <a:gd name="connsiteX75" fmla="*/ 4150870 w 6506836"/>
              <a:gd name="connsiteY75" fmla="*/ 4818480 h 5753325"/>
              <a:gd name="connsiteX76" fmla="*/ 4006639 w 6506836"/>
              <a:gd name="connsiteY76" fmla="*/ 4933815 h 5753325"/>
              <a:gd name="connsiteX77" fmla="*/ 3298210 w 6506836"/>
              <a:gd name="connsiteY77" fmla="*/ 5070790 h 5753325"/>
              <a:gd name="connsiteX78" fmla="*/ 2947678 w 6506836"/>
              <a:gd name="connsiteY78" fmla="*/ 5117869 h 5753325"/>
              <a:gd name="connsiteX79" fmla="*/ 2822169 w 6506836"/>
              <a:gd name="connsiteY79" fmla="*/ 5129396 h 5753325"/>
              <a:gd name="connsiteX80" fmla="*/ 2538773 w 6506836"/>
              <a:gd name="connsiteY80" fmla="*/ 5313397 h 5753325"/>
              <a:gd name="connsiteX81" fmla="*/ 2014500 w 6506836"/>
              <a:gd name="connsiteY81" fmla="*/ 5519744 h 5753325"/>
              <a:gd name="connsiteX82" fmla="*/ 1934391 w 6506836"/>
              <a:gd name="connsiteY82" fmla="*/ 5591335 h 5753325"/>
              <a:gd name="connsiteX83" fmla="*/ 1892550 w 6506836"/>
              <a:gd name="connsiteY83" fmla="*/ 5649708 h 5753325"/>
              <a:gd name="connsiteX84" fmla="*/ 1854769 w 6506836"/>
              <a:gd name="connsiteY84" fmla="*/ 5647691 h 5753325"/>
              <a:gd name="connsiteX85" fmla="*/ 1809461 w 6506836"/>
              <a:gd name="connsiteY85" fmla="*/ 5648628 h 5753325"/>
              <a:gd name="connsiteX86" fmla="*/ 1745150 w 6506836"/>
              <a:gd name="connsiteY86" fmla="*/ 5693879 h 5753325"/>
              <a:gd name="connsiteX87" fmla="*/ 1713375 w 6506836"/>
              <a:gd name="connsiteY87" fmla="*/ 5684672 h 5753325"/>
              <a:gd name="connsiteX88" fmla="*/ 1707808 w 6506836"/>
              <a:gd name="connsiteY88" fmla="*/ 5682611 h 5753325"/>
              <a:gd name="connsiteX89" fmla="*/ 1679313 w 6506836"/>
              <a:gd name="connsiteY89" fmla="*/ 5672360 h 5753325"/>
              <a:gd name="connsiteX90" fmla="*/ 1646933 w 6506836"/>
              <a:gd name="connsiteY90" fmla="*/ 5666227 h 5753325"/>
              <a:gd name="connsiteX91" fmla="*/ 1610055 w 6506836"/>
              <a:gd name="connsiteY91" fmla="*/ 5673643 h 5753325"/>
              <a:gd name="connsiteX92" fmla="*/ 1437641 w 6506836"/>
              <a:gd name="connsiteY92" fmla="*/ 5723266 h 5753325"/>
              <a:gd name="connsiteX93" fmla="*/ 1332869 w 6506836"/>
              <a:gd name="connsiteY93" fmla="*/ 5744752 h 5753325"/>
              <a:gd name="connsiteX94" fmla="*/ 1290525 w 6506836"/>
              <a:gd name="connsiteY94" fmla="*/ 5740036 h 5753325"/>
              <a:gd name="connsiteX95" fmla="*/ 1233107 w 6506836"/>
              <a:gd name="connsiteY95" fmla="*/ 5742106 h 5753325"/>
              <a:gd name="connsiteX96" fmla="*/ 1214532 w 6506836"/>
              <a:gd name="connsiteY96" fmla="*/ 5753325 h 5753325"/>
              <a:gd name="connsiteX97" fmla="*/ 1199955 w 6506836"/>
              <a:gd name="connsiteY97" fmla="*/ 5744831 h 5753325"/>
              <a:gd name="connsiteX98" fmla="*/ 1162337 w 6506836"/>
              <a:gd name="connsiteY98" fmla="*/ 5738048 h 5753325"/>
              <a:gd name="connsiteX99" fmla="*/ 1053457 w 6506836"/>
              <a:gd name="connsiteY99" fmla="*/ 5688676 h 5753325"/>
              <a:gd name="connsiteX100" fmla="*/ 1025798 w 6506836"/>
              <a:gd name="connsiteY100" fmla="*/ 5673166 h 5753325"/>
              <a:gd name="connsiteX101" fmla="*/ 947900 w 6506836"/>
              <a:gd name="connsiteY101" fmla="*/ 5657848 h 5753325"/>
              <a:gd name="connsiteX102" fmla="*/ 815627 w 6506836"/>
              <a:gd name="connsiteY102" fmla="*/ 5642557 h 5753325"/>
              <a:gd name="connsiteX103" fmla="*/ 788251 w 6506836"/>
              <a:gd name="connsiteY103" fmla="*/ 5637065 h 5753325"/>
              <a:gd name="connsiteX104" fmla="*/ 767822 w 6506836"/>
              <a:gd name="connsiteY104" fmla="*/ 5623450 h 5753325"/>
              <a:gd name="connsiteX105" fmla="*/ 765791 w 6506836"/>
              <a:gd name="connsiteY105" fmla="*/ 5612539 h 5753325"/>
              <a:gd name="connsiteX106" fmla="*/ 751230 w 6506836"/>
              <a:gd name="connsiteY106" fmla="*/ 5608092 h 5753325"/>
              <a:gd name="connsiteX107" fmla="*/ 748008 w 6506836"/>
              <a:gd name="connsiteY107" fmla="*/ 5605052 h 5753325"/>
              <a:gd name="connsiteX108" fmla="*/ 728871 w 6506836"/>
              <a:gd name="connsiteY108" fmla="*/ 5589469 h 5753325"/>
              <a:gd name="connsiteX109" fmla="*/ 671898 w 6506836"/>
              <a:gd name="connsiteY109" fmla="*/ 5602363 h 5753325"/>
              <a:gd name="connsiteX110" fmla="*/ 615065 w 6506836"/>
              <a:gd name="connsiteY110" fmla="*/ 5580257 h 5753325"/>
              <a:gd name="connsiteX111" fmla="*/ 355785 w 6506836"/>
              <a:gd name="connsiteY111" fmla="*/ 5514383 h 5753325"/>
              <a:gd name="connsiteX112" fmla="*/ 102269 w 6506836"/>
              <a:gd name="connsiteY112" fmla="*/ 5524347 h 5753325"/>
              <a:gd name="connsiteX113" fmla="*/ 13160 w 6506836"/>
              <a:gd name="connsiteY113" fmla="*/ 5514159 h 5753325"/>
              <a:gd name="connsiteX114" fmla="*/ 0 w 6506836"/>
              <a:gd name="connsiteY114" fmla="*/ 5511735 h 5753325"/>
              <a:gd name="connsiteX115" fmla="*/ 0 w 6506836"/>
              <a:gd name="connsiteY115"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465936 w 6492864"/>
              <a:gd name="connsiteY5" fmla="*/ 274847 h 5753325"/>
              <a:gd name="connsiteX6" fmla="*/ 6488360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396598 w 6492864"/>
              <a:gd name="connsiteY5" fmla="*/ 274847 h 5753325"/>
              <a:gd name="connsiteX6" fmla="*/ 6488360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396598 w 6492864"/>
              <a:gd name="connsiteY5" fmla="*/ 274847 h 5753325"/>
              <a:gd name="connsiteX6" fmla="*/ 6375685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62955"/>
              <a:gd name="connsiteY0" fmla="*/ 0 h 5753325"/>
              <a:gd name="connsiteX1" fmla="*/ 6438980 w 6462955"/>
              <a:gd name="connsiteY1" fmla="*/ 0 h 5753325"/>
              <a:gd name="connsiteX2" fmla="*/ 6439047 w 6462955"/>
              <a:gd name="connsiteY2" fmla="*/ 147 h 5753325"/>
              <a:gd name="connsiteX3" fmla="*/ 6443456 w 6462955"/>
              <a:gd name="connsiteY3" fmla="*/ 130105 h 5753325"/>
              <a:gd name="connsiteX4" fmla="*/ 6447632 w 6462955"/>
              <a:gd name="connsiteY4" fmla="*/ 170016 h 5753325"/>
              <a:gd name="connsiteX5" fmla="*/ 6396598 w 6462955"/>
              <a:gd name="connsiteY5" fmla="*/ 274847 h 5753325"/>
              <a:gd name="connsiteX6" fmla="*/ 6375685 w 6462955"/>
              <a:gd name="connsiteY6" fmla="*/ 535865 h 5753325"/>
              <a:gd name="connsiteX7" fmla="*/ 6354187 w 6462955"/>
              <a:gd name="connsiteY7" fmla="*/ 615799 h 5753325"/>
              <a:gd name="connsiteX8" fmla="*/ 6459988 w 6462955"/>
              <a:gd name="connsiteY8" fmla="*/ 707628 h 5753325"/>
              <a:gd name="connsiteX9" fmla="*/ 6453989 w 6462955"/>
              <a:gd name="connsiteY9" fmla="*/ 711876 h 5753325"/>
              <a:gd name="connsiteX10" fmla="*/ 6453209 w 6462955"/>
              <a:gd name="connsiteY10" fmla="*/ 719127 h 5753325"/>
              <a:gd name="connsiteX11" fmla="*/ 6457662 w 6462955"/>
              <a:gd name="connsiteY11" fmla="*/ 723331 h 5753325"/>
              <a:gd name="connsiteX12" fmla="*/ 6447445 w 6462955"/>
              <a:gd name="connsiteY12" fmla="*/ 780003 h 5753325"/>
              <a:gd name="connsiteX13" fmla="*/ 6426552 w 6462955"/>
              <a:gd name="connsiteY13" fmla="*/ 845805 h 5753325"/>
              <a:gd name="connsiteX14" fmla="*/ 6434072 w 6462955"/>
              <a:gd name="connsiteY14" fmla="*/ 910733 h 5753325"/>
              <a:gd name="connsiteX15" fmla="*/ 6432570 w 6462955"/>
              <a:gd name="connsiteY15" fmla="*/ 983394 h 5753325"/>
              <a:gd name="connsiteX16" fmla="*/ 6431878 w 6462955"/>
              <a:gd name="connsiteY16" fmla="*/ 1026728 h 5753325"/>
              <a:gd name="connsiteX17" fmla="*/ 6414269 w 6462955"/>
              <a:gd name="connsiteY17" fmla="*/ 1151111 h 5753325"/>
              <a:gd name="connsiteX18" fmla="*/ 6371722 w 6462955"/>
              <a:gd name="connsiteY18" fmla="*/ 1318080 h 5753325"/>
              <a:gd name="connsiteX19" fmla="*/ 6356023 w 6462955"/>
              <a:gd name="connsiteY19" fmla="*/ 1356227 h 5753325"/>
              <a:gd name="connsiteX20" fmla="*/ 6356157 w 6462955"/>
              <a:gd name="connsiteY20" fmla="*/ 1361967 h 5753325"/>
              <a:gd name="connsiteX21" fmla="*/ 6350613 w 6462955"/>
              <a:gd name="connsiteY21" fmla="*/ 1393569 h 5753325"/>
              <a:gd name="connsiteX22" fmla="*/ 6357062 w 6462955"/>
              <a:gd name="connsiteY22" fmla="*/ 1444071 h 5753325"/>
              <a:gd name="connsiteX23" fmla="*/ 6364832 w 6462955"/>
              <a:gd name="connsiteY23" fmla="*/ 1478763 h 5753325"/>
              <a:gd name="connsiteX24" fmla="*/ 6369745 w 6462955"/>
              <a:gd name="connsiteY24" fmla="*/ 1495680 h 5753325"/>
              <a:gd name="connsiteX25" fmla="*/ 6370898 w 6462955"/>
              <a:gd name="connsiteY25" fmla="*/ 1513331 h 5753325"/>
              <a:gd name="connsiteX26" fmla="*/ 6368801 w 6462955"/>
              <a:gd name="connsiteY26" fmla="*/ 1527414 h 5753325"/>
              <a:gd name="connsiteX27" fmla="*/ 6359177 w 6462955"/>
              <a:gd name="connsiteY27" fmla="*/ 1639513 h 5753325"/>
              <a:gd name="connsiteX28" fmla="*/ 6299489 w 6462955"/>
              <a:gd name="connsiteY28" fmla="*/ 1784860 h 5753325"/>
              <a:gd name="connsiteX29" fmla="*/ 6267878 w 6462955"/>
              <a:gd name="connsiteY29" fmla="*/ 1858572 h 5753325"/>
              <a:gd name="connsiteX30" fmla="*/ 6251146 w 6462955"/>
              <a:gd name="connsiteY30" fmla="*/ 1926167 h 5753325"/>
              <a:gd name="connsiteX31" fmla="*/ 6210686 w 6462955"/>
              <a:gd name="connsiteY31" fmla="*/ 2014834 h 5753325"/>
              <a:gd name="connsiteX32" fmla="*/ 6106652 w 6462955"/>
              <a:gd name="connsiteY32" fmla="*/ 2150572 h 5753325"/>
              <a:gd name="connsiteX33" fmla="*/ 6097813 w 6462955"/>
              <a:gd name="connsiteY33" fmla="*/ 2172208 h 5753325"/>
              <a:gd name="connsiteX34" fmla="*/ 6095990 w 6462955"/>
              <a:gd name="connsiteY34" fmla="*/ 2181185 h 5753325"/>
              <a:gd name="connsiteX35" fmla="*/ 6090126 w 6462955"/>
              <a:gd name="connsiteY35" fmla="*/ 2192533 h 5753325"/>
              <a:gd name="connsiteX36" fmla="*/ 6089503 w 6462955"/>
              <a:gd name="connsiteY36" fmla="*/ 2192543 h 5753325"/>
              <a:gd name="connsiteX37" fmla="*/ 6084946 w 6462955"/>
              <a:gd name="connsiteY37" fmla="*/ 2203694 h 5753325"/>
              <a:gd name="connsiteX38" fmla="*/ 5987861 w 6462955"/>
              <a:gd name="connsiteY38" fmla="*/ 2304868 h 5753325"/>
              <a:gd name="connsiteX39" fmla="*/ 5973439 w 6462955"/>
              <a:gd name="connsiteY39" fmla="*/ 2385635 h 5753325"/>
              <a:gd name="connsiteX40" fmla="*/ 5916727 w 6462955"/>
              <a:gd name="connsiteY40" fmla="*/ 2458777 h 5753325"/>
              <a:gd name="connsiteX41" fmla="*/ 5856524 w 6462955"/>
              <a:gd name="connsiteY41" fmla="*/ 2583281 h 5753325"/>
              <a:gd name="connsiteX42" fmla="*/ 5838091 w 6462955"/>
              <a:gd name="connsiteY42" fmla="*/ 2753474 h 5753325"/>
              <a:gd name="connsiteX43" fmla="*/ 5777471 w 6462955"/>
              <a:gd name="connsiteY43" fmla="*/ 2901570 h 5753325"/>
              <a:gd name="connsiteX44" fmla="*/ 5723992 w 6462955"/>
              <a:gd name="connsiteY44" fmla="*/ 2998752 h 5753325"/>
              <a:gd name="connsiteX45" fmla="*/ 5557886 w 6462955"/>
              <a:gd name="connsiteY45" fmla="*/ 3329735 h 5753325"/>
              <a:gd name="connsiteX46" fmla="*/ 5471501 w 6462955"/>
              <a:gd name="connsiteY46" fmla="*/ 3462221 h 5753325"/>
              <a:gd name="connsiteX47" fmla="*/ 5465154 w 6462955"/>
              <a:gd name="connsiteY47" fmla="*/ 3541065 h 5753325"/>
              <a:gd name="connsiteX48" fmla="*/ 5437889 w 6462955"/>
              <a:gd name="connsiteY48" fmla="*/ 3559927 h 5753325"/>
              <a:gd name="connsiteX49" fmla="*/ 5432770 w 6462955"/>
              <a:gd name="connsiteY49" fmla="*/ 3562948 h 5753325"/>
              <a:gd name="connsiteX50" fmla="*/ 5406795 w 6462955"/>
              <a:gd name="connsiteY50" fmla="*/ 3578594 h 5753325"/>
              <a:gd name="connsiteX51" fmla="*/ 5381495 w 6462955"/>
              <a:gd name="connsiteY51" fmla="*/ 3599883 h 5753325"/>
              <a:gd name="connsiteX52" fmla="*/ 5363689 w 6462955"/>
              <a:gd name="connsiteY52" fmla="*/ 3633299 h 5753325"/>
              <a:gd name="connsiteX53" fmla="*/ 5291870 w 6462955"/>
              <a:gd name="connsiteY53" fmla="*/ 3799039 h 5753325"/>
              <a:gd name="connsiteX54" fmla="*/ 5241600 w 6462955"/>
              <a:gd name="connsiteY54" fmla="*/ 3894238 h 5753325"/>
              <a:gd name="connsiteX55" fmla="*/ 5211041 w 6462955"/>
              <a:gd name="connsiteY55" fmla="*/ 3924184 h 5753325"/>
              <a:gd name="connsiteX56" fmla="*/ 5176073 w 6462955"/>
              <a:gd name="connsiteY56" fmla="*/ 3970179 h 5753325"/>
              <a:gd name="connsiteX57" fmla="*/ 5172826 w 6462955"/>
              <a:gd name="connsiteY57" fmla="*/ 3991773 h 5753325"/>
              <a:gd name="connsiteX58" fmla="*/ 5157053 w 6462955"/>
              <a:gd name="connsiteY58" fmla="*/ 3997708 h 5753325"/>
              <a:gd name="connsiteX59" fmla="*/ 5127922 w 6462955"/>
              <a:gd name="connsiteY59" fmla="*/ 4022660 h 5753325"/>
              <a:gd name="connsiteX60" fmla="*/ 5020872 w 6462955"/>
              <a:gd name="connsiteY60" fmla="*/ 4075951 h 5753325"/>
              <a:gd name="connsiteX61" fmla="*/ 4991410 w 6462955"/>
              <a:gd name="connsiteY61" fmla="*/ 4087598 h 5753325"/>
              <a:gd name="connsiteX62" fmla="*/ 4930112 w 6462955"/>
              <a:gd name="connsiteY62" fmla="*/ 4138459 h 5753325"/>
              <a:gd name="connsiteX63" fmla="*/ 4834224 w 6462955"/>
              <a:gd name="connsiteY63" fmla="*/ 4231643 h 5753325"/>
              <a:gd name="connsiteX64" fmla="*/ 4812599 w 6462955"/>
              <a:gd name="connsiteY64" fmla="*/ 4249449 h 5753325"/>
              <a:gd name="connsiteX65" fmla="*/ 4789188 w 6462955"/>
              <a:gd name="connsiteY65" fmla="*/ 4256678 h 5753325"/>
              <a:gd name="connsiteX66" fmla="*/ 4779554 w 6462955"/>
              <a:gd name="connsiteY66" fmla="*/ 4251313 h 5753325"/>
              <a:gd name="connsiteX67" fmla="*/ 4766885 w 6462955"/>
              <a:gd name="connsiteY67" fmla="*/ 4259812 h 5753325"/>
              <a:gd name="connsiteX68" fmla="*/ 4762510 w 6462955"/>
              <a:gd name="connsiteY68" fmla="*/ 4260383 h 5753325"/>
              <a:gd name="connsiteX69" fmla="*/ 4738416 w 6462955"/>
              <a:gd name="connsiteY69" fmla="*/ 4265355 h 5753325"/>
              <a:gd name="connsiteX70" fmla="*/ 4712007 w 6462955"/>
              <a:gd name="connsiteY70" fmla="*/ 4317892 h 5753325"/>
              <a:gd name="connsiteX71" fmla="*/ 4658930 w 6462955"/>
              <a:gd name="connsiteY71" fmla="*/ 4348041 h 5753325"/>
              <a:gd name="connsiteX72" fmla="*/ 4443526 w 6462955"/>
              <a:gd name="connsiteY72" fmla="*/ 4507851 h 5753325"/>
              <a:gd name="connsiteX73" fmla="*/ 4289766 w 6462955"/>
              <a:gd name="connsiteY73" fmla="*/ 4711450 h 5753325"/>
              <a:gd name="connsiteX74" fmla="*/ 4150870 w 6462955"/>
              <a:gd name="connsiteY74" fmla="*/ 4818480 h 5753325"/>
              <a:gd name="connsiteX75" fmla="*/ 4006639 w 6462955"/>
              <a:gd name="connsiteY75" fmla="*/ 4933815 h 5753325"/>
              <a:gd name="connsiteX76" fmla="*/ 3298210 w 6462955"/>
              <a:gd name="connsiteY76" fmla="*/ 5070790 h 5753325"/>
              <a:gd name="connsiteX77" fmla="*/ 2947678 w 6462955"/>
              <a:gd name="connsiteY77" fmla="*/ 5117869 h 5753325"/>
              <a:gd name="connsiteX78" fmla="*/ 2822169 w 6462955"/>
              <a:gd name="connsiteY78" fmla="*/ 5129396 h 5753325"/>
              <a:gd name="connsiteX79" fmla="*/ 2538773 w 6462955"/>
              <a:gd name="connsiteY79" fmla="*/ 5313397 h 5753325"/>
              <a:gd name="connsiteX80" fmla="*/ 2014500 w 6462955"/>
              <a:gd name="connsiteY80" fmla="*/ 5519744 h 5753325"/>
              <a:gd name="connsiteX81" fmla="*/ 1934391 w 6462955"/>
              <a:gd name="connsiteY81" fmla="*/ 5591335 h 5753325"/>
              <a:gd name="connsiteX82" fmla="*/ 1892550 w 6462955"/>
              <a:gd name="connsiteY82" fmla="*/ 5649708 h 5753325"/>
              <a:gd name="connsiteX83" fmla="*/ 1854769 w 6462955"/>
              <a:gd name="connsiteY83" fmla="*/ 5647691 h 5753325"/>
              <a:gd name="connsiteX84" fmla="*/ 1809461 w 6462955"/>
              <a:gd name="connsiteY84" fmla="*/ 5648628 h 5753325"/>
              <a:gd name="connsiteX85" fmla="*/ 1745150 w 6462955"/>
              <a:gd name="connsiteY85" fmla="*/ 5693879 h 5753325"/>
              <a:gd name="connsiteX86" fmla="*/ 1713375 w 6462955"/>
              <a:gd name="connsiteY86" fmla="*/ 5684672 h 5753325"/>
              <a:gd name="connsiteX87" fmla="*/ 1707808 w 6462955"/>
              <a:gd name="connsiteY87" fmla="*/ 5682611 h 5753325"/>
              <a:gd name="connsiteX88" fmla="*/ 1679313 w 6462955"/>
              <a:gd name="connsiteY88" fmla="*/ 5672360 h 5753325"/>
              <a:gd name="connsiteX89" fmla="*/ 1646933 w 6462955"/>
              <a:gd name="connsiteY89" fmla="*/ 5666227 h 5753325"/>
              <a:gd name="connsiteX90" fmla="*/ 1610055 w 6462955"/>
              <a:gd name="connsiteY90" fmla="*/ 5673643 h 5753325"/>
              <a:gd name="connsiteX91" fmla="*/ 1437641 w 6462955"/>
              <a:gd name="connsiteY91" fmla="*/ 5723266 h 5753325"/>
              <a:gd name="connsiteX92" fmla="*/ 1332869 w 6462955"/>
              <a:gd name="connsiteY92" fmla="*/ 5744752 h 5753325"/>
              <a:gd name="connsiteX93" fmla="*/ 1290525 w 6462955"/>
              <a:gd name="connsiteY93" fmla="*/ 5740036 h 5753325"/>
              <a:gd name="connsiteX94" fmla="*/ 1233107 w 6462955"/>
              <a:gd name="connsiteY94" fmla="*/ 5742106 h 5753325"/>
              <a:gd name="connsiteX95" fmla="*/ 1214532 w 6462955"/>
              <a:gd name="connsiteY95" fmla="*/ 5753325 h 5753325"/>
              <a:gd name="connsiteX96" fmla="*/ 1199955 w 6462955"/>
              <a:gd name="connsiteY96" fmla="*/ 5744831 h 5753325"/>
              <a:gd name="connsiteX97" fmla="*/ 1162337 w 6462955"/>
              <a:gd name="connsiteY97" fmla="*/ 5738048 h 5753325"/>
              <a:gd name="connsiteX98" fmla="*/ 1053457 w 6462955"/>
              <a:gd name="connsiteY98" fmla="*/ 5688676 h 5753325"/>
              <a:gd name="connsiteX99" fmla="*/ 1025798 w 6462955"/>
              <a:gd name="connsiteY99" fmla="*/ 5673166 h 5753325"/>
              <a:gd name="connsiteX100" fmla="*/ 947900 w 6462955"/>
              <a:gd name="connsiteY100" fmla="*/ 5657848 h 5753325"/>
              <a:gd name="connsiteX101" fmla="*/ 815627 w 6462955"/>
              <a:gd name="connsiteY101" fmla="*/ 5642557 h 5753325"/>
              <a:gd name="connsiteX102" fmla="*/ 788251 w 6462955"/>
              <a:gd name="connsiteY102" fmla="*/ 5637065 h 5753325"/>
              <a:gd name="connsiteX103" fmla="*/ 767822 w 6462955"/>
              <a:gd name="connsiteY103" fmla="*/ 5623450 h 5753325"/>
              <a:gd name="connsiteX104" fmla="*/ 765791 w 6462955"/>
              <a:gd name="connsiteY104" fmla="*/ 5612539 h 5753325"/>
              <a:gd name="connsiteX105" fmla="*/ 751230 w 6462955"/>
              <a:gd name="connsiteY105" fmla="*/ 5608092 h 5753325"/>
              <a:gd name="connsiteX106" fmla="*/ 748008 w 6462955"/>
              <a:gd name="connsiteY106" fmla="*/ 5605052 h 5753325"/>
              <a:gd name="connsiteX107" fmla="*/ 728871 w 6462955"/>
              <a:gd name="connsiteY107" fmla="*/ 5589469 h 5753325"/>
              <a:gd name="connsiteX108" fmla="*/ 671898 w 6462955"/>
              <a:gd name="connsiteY108" fmla="*/ 5602363 h 5753325"/>
              <a:gd name="connsiteX109" fmla="*/ 615065 w 6462955"/>
              <a:gd name="connsiteY109" fmla="*/ 5580257 h 5753325"/>
              <a:gd name="connsiteX110" fmla="*/ 355785 w 6462955"/>
              <a:gd name="connsiteY110" fmla="*/ 5514383 h 5753325"/>
              <a:gd name="connsiteX111" fmla="*/ 102269 w 6462955"/>
              <a:gd name="connsiteY111" fmla="*/ 5524347 h 5753325"/>
              <a:gd name="connsiteX112" fmla="*/ 13160 w 6462955"/>
              <a:gd name="connsiteY112" fmla="*/ 5514159 h 5753325"/>
              <a:gd name="connsiteX113" fmla="*/ 0 w 6462955"/>
              <a:gd name="connsiteY113" fmla="*/ 5511735 h 5753325"/>
              <a:gd name="connsiteX114" fmla="*/ 0 w 6462955"/>
              <a:gd name="connsiteY114"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453989 w 6459988"/>
              <a:gd name="connsiteY9" fmla="*/ 711876 h 5753325"/>
              <a:gd name="connsiteX10" fmla="*/ 6453209 w 6459988"/>
              <a:gd name="connsiteY10" fmla="*/ 719127 h 5753325"/>
              <a:gd name="connsiteX11" fmla="*/ 6344988 w 6459988"/>
              <a:gd name="connsiteY11" fmla="*/ 697330 h 5753325"/>
              <a:gd name="connsiteX12" fmla="*/ 6447445 w 6459988"/>
              <a:gd name="connsiteY12" fmla="*/ 780003 h 5753325"/>
              <a:gd name="connsiteX13" fmla="*/ 6426552 w 6459988"/>
              <a:gd name="connsiteY13" fmla="*/ 845805 h 5753325"/>
              <a:gd name="connsiteX14" fmla="*/ 6434072 w 6459988"/>
              <a:gd name="connsiteY14" fmla="*/ 910733 h 5753325"/>
              <a:gd name="connsiteX15" fmla="*/ 6432570 w 6459988"/>
              <a:gd name="connsiteY15" fmla="*/ 983394 h 5753325"/>
              <a:gd name="connsiteX16" fmla="*/ 6431878 w 6459988"/>
              <a:gd name="connsiteY16" fmla="*/ 1026728 h 5753325"/>
              <a:gd name="connsiteX17" fmla="*/ 6414269 w 6459988"/>
              <a:gd name="connsiteY17" fmla="*/ 1151111 h 5753325"/>
              <a:gd name="connsiteX18" fmla="*/ 6371722 w 6459988"/>
              <a:gd name="connsiteY18" fmla="*/ 1318080 h 5753325"/>
              <a:gd name="connsiteX19" fmla="*/ 6356023 w 6459988"/>
              <a:gd name="connsiteY19" fmla="*/ 1356227 h 5753325"/>
              <a:gd name="connsiteX20" fmla="*/ 6356157 w 6459988"/>
              <a:gd name="connsiteY20" fmla="*/ 1361967 h 5753325"/>
              <a:gd name="connsiteX21" fmla="*/ 6350613 w 6459988"/>
              <a:gd name="connsiteY21" fmla="*/ 1393569 h 5753325"/>
              <a:gd name="connsiteX22" fmla="*/ 6357062 w 6459988"/>
              <a:gd name="connsiteY22" fmla="*/ 1444071 h 5753325"/>
              <a:gd name="connsiteX23" fmla="*/ 6364832 w 6459988"/>
              <a:gd name="connsiteY23" fmla="*/ 1478763 h 5753325"/>
              <a:gd name="connsiteX24" fmla="*/ 6369745 w 6459988"/>
              <a:gd name="connsiteY24" fmla="*/ 1495680 h 5753325"/>
              <a:gd name="connsiteX25" fmla="*/ 6370898 w 6459988"/>
              <a:gd name="connsiteY25" fmla="*/ 1513331 h 5753325"/>
              <a:gd name="connsiteX26" fmla="*/ 6368801 w 6459988"/>
              <a:gd name="connsiteY26" fmla="*/ 1527414 h 5753325"/>
              <a:gd name="connsiteX27" fmla="*/ 6359177 w 6459988"/>
              <a:gd name="connsiteY27" fmla="*/ 1639513 h 5753325"/>
              <a:gd name="connsiteX28" fmla="*/ 6299489 w 6459988"/>
              <a:gd name="connsiteY28" fmla="*/ 1784860 h 5753325"/>
              <a:gd name="connsiteX29" fmla="*/ 6267878 w 6459988"/>
              <a:gd name="connsiteY29" fmla="*/ 1858572 h 5753325"/>
              <a:gd name="connsiteX30" fmla="*/ 6251146 w 6459988"/>
              <a:gd name="connsiteY30" fmla="*/ 1926167 h 5753325"/>
              <a:gd name="connsiteX31" fmla="*/ 6210686 w 6459988"/>
              <a:gd name="connsiteY31" fmla="*/ 2014834 h 5753325"/>
              <a:gd name="connsiteX32" fmla="*/ 6106652 w 6459988"/>
              <a:gd name="connsiteY32" fmla="*/ 2150572 h 5753325"/>
              <a:gd name="connsiteX33" fmla="*/ 6097813 w 6459988"/>
              <a:gd name="connsiteY33" fmla="*/ 2172208 h 5753325"/>
              <a:gd name="connsiteX34" fmla="*/ 6095990 w 6459988"/>
              <a:gd name="connsiteY34" fmla="*/ 2181185 h 5753325"/>
              <a:gd name="connsiteX35" fmla="*/ 6090126 w 6459988"/>
              <a:gd name="connsiteY35" fmla="*/ 2192533 h 5753325"/>
              <a:gd name="connsiteX36" fmla="*/ 6089503 w 6459988"/>
              <a:gd name="connsiteY36" fmla="*/ 2192543 h 5753325"/>
              <a:gd name="connsiteX37" fmla="*/ 6084946 w 6459988"/>
              <a:gd name="connsiteY37" fmla="*/ 2203694 h 5753325"/>
              <a:gd name="connsiteX38" fmla="*/ 5987861 w 6459988"/>
              <a:gd name="connsiteY38" fmla="*/ 2304868 h 5753325"/>
              <a:gd name="connsiteX39" fmla="*/ 5973439 w 6459988"/>
              <a:gd name="connsiteY39" fmla="*/ 2385635 h 5753325"/>
              <a:gd name="connsiteX40" fmla="*/ 5916727 w 6459988"/>
              <a:gd name="connsiteY40" fmla="*/ 2458777 h 5753325"/>
              <a:gd name="connsiteX41" fmla="*/ 5856524 w 6459988"/>
              <a:gd name="connsiteY41" fmla="*/ 2583281 h 5753325"/>
              <a:gd name="connsiteX42" fmla="*/ 5838091 w 6459988"/>
              <a:gd name="connsiteY42" fmla="*/ 2753474 h 5753325"/>
              <a:gd name="connsiteX43" fmla="*/ 5777471 w 6459988"/>
              <a:gd name="connsiteY43" fmla="*/ 2901570 h 5753325"/>
              <a:gd name="connsiteX44" fmla="*/ 5723992 w 6459988"/>
              <a:gd name="connsiteY44" fmla="*/ 2998752 h 5753325"/>
              <a:gd name="connsiteX45" fmla="*/ 5557886 w 6459988"/>
              <a:gd name="connsiteY45" fmla="*/ 3329735 h 5753325"/>
              <a:gd name="connsiteX46" fmla="*/ 5471501 w 6459988"/>
              <a:gd name="connsiteY46" fmla="*/ 3462221 h 5753325"/>
              <a:gd name="connsiteX47" fmla="*/ 5465154 w 6459988"/>
              <a:gd name="connsiteY47" fmla="*/ 3541065 h 5753325"/>
              <a:gd name="connsiteX48" fmla="*/ 5437889 w 6459988"/>
              <a:gd name="connsiteY48" fmla="*/ 3559927 h 5753325"/>
              <a:gd name="connsiteX49" fmla="*/ 5432770 w 6459988"/>
              <a:gd name="connsiteY49" fmla="*/ 3562948 h 5753325"/>
              <a:gd name="connsiteX50" fmla="*/ 5406795 w 6459988"/>
              <a:gd name="connsiteY50" fmla="*/ 3578594 h 5753325"/>
              <a:gd name="connsiteX51" fmla="*/ 5381495 w 6459988"/>
              <a:gd name="connsiteY51" fmla="*/ 3599883 h 5753325"/>
              <a:gd name="connsiteX52" fmla="*/ 5363689 w 6459988"/>
              <a:gd name="connsiteY52" fmla="*/ 3633299 h 5753325"/>
              <a:gd name="connsiteX53" fmla="*/ 5291870 w 6459988"/>
              <a:gd name="connsiteY53" fmla="*/ 3799039 h 5753325"/>
              <a:gd name="connsiteX54" fmla="*/ 5241600 w 6459988"/>
              <a:gd name="connsiteY54" fmla="*/ 3894238 h 5753325"/>
              <a:gd name="connsiteX55" fmla="*/ 5211041 w 6459988"/>
              <a:gd name="connsiteY55" fmla="*/ 3924184 h 5753325"/>
              <a:gd name="connsiteX56" fmla="*/ 5176073 w 6459988"/>
              <a:gd name="connsiteY56" fmla="*/ 3970179 h 5753325"/>
              <a:gd name="connsiteX57" fmla="*/ 5172826 w 6459988"/>
              <a:gd name="connsiteY57" fmla="*/ 3991773 h 5753325"/>
              <a:gd name="connsiteX58" fmla="*/ 5157053 w 6459988"/>
              <a:gd name="connsiteY58" fmla="*/ 3997708 h 5753325"/>
              <a:gd name="connsiteX59" fmla="*/ 5127922 w 6459988"/>
              <a:gd name="connsiteY59" fmla="*/ 4022660 h 5753325"/>
              <a:gd name="connsiteX60" fmla="*/ 5020872 w 6459988"/>
              <a:gd name="connsiteY60" fmla="*/ 4075951 h 5753325"/>
              <a:gd name="connsiteX61" fmla="*/ 4991410 w 6459988"/>
              <a:gd name="connsiteY61" fmla="*/ 4087598 h 5753325"/>
              <a:gd name="connsiteX62" fmla="*/ 4930112 w 6459988"/>
              <a:gd name="connsiteY62" fmla="*/ 4138459 h 5753325"/>
              <a:gd name="connsiteX63" fmla="*/ 4834224 w 6459988"/>
              <a:gd name="connsiteY63" fmla="*/ 4231643 h 5753325"/>
              <a:gd name="connsiteX64" fmla="*/ 4812599 w 6459988"/>
              <a:gd name="connsiteY64" fmla="*/ 4249449 h 5753325"/>
              <a:gd name="connsiteX65" fmla="*/ 4789188 w 6459988"/>
              <a:gd name="connsiteY65" fmla="*/ 4256678 h 5753325"/>
              <a:gd name="connsiteX66" fmla="*/ 4779554 w 6459988"/>
              <a:gd name="connsiteY66" fmla="*/ 4251313 h 5753325"/>
              <a:gd name="connsiteX67" fmla="*/ 4766885 w 6459988"/>
              <a:gd name="connsiteY67" fmla="*/ 4259812 h 5753325"/>
              <a:gd name="connsiteX68" fmla="*/ 4762510 w 6459988"/>
              <a:gd name="connsiteY68" fmla="*/ 4260383 h 5753325"/>
              <a:gd name="connsiteX69" fmla="*/ 4738416 w 6459988"/>
              <a:gd name="connsiteY69" fmla="*/ 4265355 h 5753325"/>
              <a:gd name="connsiteX70" fmla="*/ 4712007 w 6459988"/>
              <a:gd name="connsiteY70" fmla="*/ 4317892 h 5753325"/>
              <a:gd name="connsiteX71" fmla="*/ 4658930 w 6459988"/>
              <a:gd name="connsiteY71" fmla="*/ 4348041 h 5753325"/>
              <a:gd name="connsiteX72" fmla="*/ 4443526 w 6459988"/>
              <a:gd name="connsiteY72" fmla="*/ 4507851 h 5753325"/>
              <a:gd name="connsiteX73" fmla="*/ 4289766 w 6459988"/>
              <a:gd name="connsiteY73" fmla="*/ 4711450 h 5753325"/>
              <a:gd name="connsiteX74" fmla="*/ 4150870 w 6459988"/>
              <a:gd name="connsiteY74" fmla="*/ 4818480 h 5753325"/>
              <a:gd name="connsiteX75" fmla="*/ 4006639 w 6459988"/>
              <a:gd name="connsiteY75" fmla="*/ 4933815 h 5753325"/>
              <a:gd name="connsiteX76" fmla="*/ 3298210 w 6459988"/>
              <a:gd name="connsiteY76" fmla="*/ 5070790 h 5753325"/>
              <a:gd name="connsiteX77" fmla="*/ 2947678 w 6459988"/>
              <a:gd name="connsiteY77" fmla="*/ 5117869 h 5753325"/>
              <a:gd name="connsiteX78" fmla="*/ 2822169 w 6459988"/>
              <a:gd name="connsiteY78" fmla="*/ 5129396 h 5753325"/>
              <a:gd name="connsiteX79" fmla="*/ 2538773 w 6459988"/>
              <a:gd name="connsiteY79" fmla="*/ 5313397 h 5753325"/>
              <a:gd name="connsiteX80" fmla="*/ 2014500 w 6459988"/>
              <a:gd name="connsiteY80" fmla="*/ 5519744 h 5753325"/>
              <a:gd name="connsiteX81" fmla="*/ 1934391 w 6459988"/>
              <a:gd name="connsiteY81" fmla="*/ 5591335 h 5753325"/>
              <a:gd name="connsiteX82" fmla="*/ 1892550 w 6459988"/>
              <a:gd name="connsiteY82" fmla="*/ 5649708 h 5753325"/>
              <a:gd name="connsiteX83" fmla="*/ 1854769 w 6459988"/>
              <a:gd name="connsiteY83" fmla="*/ 5647691 h 5753325"/>
              <a:gd name="connsiteX84" fmla="*/ 1809461 w 6459988"/>
              <a:gd name="connsiteY84" fmla="*/ 5648628 h 5753325"/>
              <a:gd name="connsiteX85" fmla="*/ 1745150 w 6459988"/>
              <a:gd name="connsiteY85" fmla="*/ 5693879 h 5753325"/>
              <a:gd name="connsiteX86" fmla="*/ 1713375 w 6459988"/>
              <a:gd name="connsiteY86" fmla="*/ 5684672 h 5753325"/>
              <a:gd name="connsiteX87" fmla="*/ 1707808 w 6459988"/>
              <a:gd name="connsiteY87" fmla="*/ 5682611 h 5753325"/>
              <a:gd name="connsiteX88" fmla="*/ 1679313 w 6459988"/>
              <a:gd name="connsiteY88" fmla="*/ 5672360 h 5753325"/>
              <a:gd name="connsiteX89" fmla="*/ 1646933 w 6459988"/>
              <a:gd name="connsiteY89" fmla="*/ 5666227 h 5753325"/>
              <a:gd name="connsiteX90" fmla="*/ 1610055 w 6459988"/>
              <a:gd name="connsiteY90" fmla="*/ 5673643 h 5753325"/>
              <a:gd name="connsiteX91" fmla="*/ 1437641 w 6459988"/>
              <a:gd name="connsiteY91" fmla="*/ 5723266 h 5753325"/>
              <a:gd name="connsiteX92" fmla="*/ 1332869 w 6459988"/>
              <a:gd name="connsiteY92" fmla="*/ 5744752 h 5753325"/>
              <a:gd name="connsiteX93" fmla="*/ 1290525 w 6459988"/>
              <a:gd name="connsiteY93" fmla="*/ 5740036 h 5753325"/>
              <a:gd name="connsiteX94" fmla="*/ 1233107 w 6459988"/>
              <a:gd name="connsiteY94" fmla="*/ 5742106 h 5753325"/>
              <a:gd name="connsiteX95" fmla="*/ 1214532 w 6459988"/>
              <a:gd name="connsiteY95" fmla="*/ 5753325 h 5753325"/>
              <a:gd name="connsiteX96" fmla="*/ 1199955 w 6459988"/>
              <a:gd name="connsiteY96" fmla="*/ 5744831 h 5753325"/>
              <a:gd name="connsiteX97" fmla="*/ 1162337 w 6459988"/>
              <a:gd name="connsiteY97" fmla="*/ 5738048 h 5753325"/>
              <a:gd name="connsiteX98" fmla="*/ 1053457 w 6459988"/>
              <a:gd name="connsiteY98" fmla="*/ 5688676 h 5753325"/>
              <a:gd name="connsiteX99" fmla="*/ 1025798 w 6459988"/>
              <a:gd name="connsiteY99" fmla="*/ 5673166 h 5753325"/>
              <a:gd name="connsiteX100" fmla="*/ 947900 w 6459988"/>
              <a:gd name="connsiteY100" fmla="*/ 5657848 h 5753325"/>
              <a:gd name="connsiteX101" fmla="*/ 815627 w 6459988"/>
              <a:gd name="connsiteY101" fmla="*/ 5642557 h 5753325"/>
              <a:gd name="connsiteX102" fmla="*/ 788251 w 6459988"/>
              <a:gd name="connsiteY102" fmla="*/ 5637065 h 5753325"/>
              <a:gd name="connsiteX103" fmla="*/ 767822 w 6459988"/>
              <a:gd name="connsiteY103" fmla="*/ 5623450 h 5753325"/>
              <a:gd name="connsiteX104" fmla="*/ 765791 w 6459988"/>
              <a:gd name="connsiteY104" fmla="*/ 5612539 h 5753325"/>
              <a:gd name="connsiteX105" fmla="*/ 751230 w 6459988"/>
              <a:gd name="connsiteY105" fmla="*/ 5608092 h 5753325"/>
              <a:gd name="connsiteX106" fmla="*/ 748008 w 6459988"/>
              <a:gd name="connsiteY106" fmla="*/ 5605052 h 5753325"/>
              <a:gd name="connsiteX107" fmla="*/ 728871 w 6459988"/>
              <a:gd name="connsiteY107" fmla="*/ 5589469 h 5753325"/>
              <a:gd name="connsiteX108" fmla="*/ 671898 w 6459988"/>
              <a:gd name="connsiteY108" fmla="*/ 5602363 h 5753325"/>
              <a:gd name="connsiteX109" fmla="*/ 615065 w 6459988"/>
              <a:gd name="connsiteY109" fmla="*/ 5580257 h 5753325"/>
              <a:gd name="connsiteX110" fmla="*/ 355785 w 6459988"/>
              <a:gd name="connsiteY110" fmla="*/ 5514383 h 5753325"/>
              <a:gd name="connsiteX111" fmla="*/ 102269 w 6459988"/>
              <a:gd name="connsiteY111" fmla="*/ 5524347 h 5753325"/>
              <a:gd name="connsiteX112" fmla="*/ 13160 w 6459988"/>
              <a:gd name="connsiteY112" fmla="*/ 5514159 h 5753325"/>
              <a:gd name="connsiteX113" fmla="*/ 0 w 6459988"/>
              <a:gd name="connsiteY113" fmla="*/ 5511735 h 5753325"/>
              <a:gd name="connsiteX114" fmla="*/ 0 w 6459988"/>
              <a:gd name="connsiteY114"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453989 w 6459988"/>
              <a:gd name="connsiteY9" fmla="*/ 711876 h 5753325"/>
              <a:gd name="connsiteX10" fmla="*/ 6344988 w 6459988"/>
              <a:gd name="connsiteY10" fmla="*/ 697330 h 5753325"/>
              <a:gd name="connsiteX11" fmla="*/ 6447445 w 6459988"/>
              <a:gd name="connsiteY11" fmla="*/ 780003 h 5753325"/>
              <a:gd name="connsiteX12" fmla="*/ 6426552 w 6459988"/>
              <a:gd name="connsiteY12" fmla="*/ 845805 h 5753325"/>
              <a:gd name="connsiteX13" fmla="*/ 6434072 w 6459988"/>
              <a:gd name="connsiteY13" fmla="*/ 910733 h 5753325"/>
              <a:gd name="connsiteX14" fmla="*/ 6432570 w 6459988"/>
              <a:gd name="connsiteY14" fmla="*/ 983394 h 5753325"/>
              <a:gd name="connsiteX15" fmla="*/ 6431878 w 6459988"/>
              <a:gd name="connsiteY15" fmla="*/ 1026728 h 5753325"/>
              <a:gd name="connsiteX16" fmla="*/ 6414269 w 6459988"/>
              <a:gd name="connsiteY16" fmla="*/ 1151111 h 5753325"/>
              <a:gd name="connsiteX17" fmla="*/ 6371722 w 6459988"/>
              <a:gd name="connsiteY17" fmla="*/ 1318080 h 5753325"/>
              <a:gd name="connsiteX18" fmla="*/ 6356023 w 6459988"/>
              <a:gd name="connsiteY18" fmla="*/ 1356227 h 5753325"/>
              <a:gd name="connsiteX19" fmla="*/ 6356157 w 6459988"/>
              <a:gd name="connsiteY19" fmla="*/ 1361967 h 5753325"/>
              <a:gd name="connsiteX20" fmla="*/ 6350613 w 6459988"/>
              <a:gd name="connsiteY20" fmla="*/ 1393569 h 5753325"/>
              <a:gd name="connsiteX21" fmla="*/ 6357062 w 6459988"/>
              <a:gd name="connsiteY21" fmla="*/ 1444071 h 5753325"/>
              <a:gd name="connsiteX22" fmla="*/ 6364832 w 6459988"/>
              <a:gd name="connsiteY22" fmla="*/ 1478763 h 5753325"/>
              <a:gd name="connsiteX23" fmla="*/ 6369745 w 6459988"/>
              <a:gd name="connsiteY23" fmla="*/ 1495680 h 5753325"/>
              <a:gd name="connsiteX24" fmla="*/ 6370898 w 6459988"/>
              <a:gd name="connsiteY24" fmla="*/ 1513331 h 5753325"/>
              <a:gd name="connsiteX25" fmla="*/ 6368801 w 6459988"/>
              <a:gd name="connsiteY25" fmla="*/ 1527414 h 5753325"/>
              <a:gd name="connsiteX26" fmla="*/ 6359177 w 6459988"/>
              <a:gd name="connsiteY26" fmla="*/ 1639513 h 5753325"/>
              <a:gd name="connsiteX27" fmla="*/ 6299489 w 6459988"/>
              <a:gd name="connsiteY27" fmla="*/ 1784860 h 5753325"/>
              <a:gd name="connsiteX28" fmla="*/ 6267878 w 6459988"/>
              <a:gd name="connsiteY28" fmla="*/ 1858572 h 5753325"/>
              <a:gd name="connsiteX29" fmla="*/ 6251146 w 6459988"/>
              <a:gd name="connsiteY29" fmla="*/ 1926167 h 5753325"/>
              <a:gd name="connsiteX30" fmla="*/ 6210686 w 6459988"/>
              <a:gd name="connsiteY30" fmla="*/ 2014834 h 5753325"/>
              <a:gd name="connsiteX31" fmla="*/ 6106652 w 6459988"/>
              <a:gd name="connsiteY31" fmla="*/ 2150572 h 5753325"/>
              <a:gd name="connsiteX32" fmla="*/ 6097813 w 6459988"/>
              <a:gd name="connsiteY32" fmla="*/ 2172208 h 5753325"/>
              <a:gd name="connsiteX33" fmla="*/ 6095990 w 6459988"/>
              <a:gd name="connsiteY33" fmla="*/ 2181185 h 5753325"/>
              <a:gd name="connsiteX34" fmla="*/ 6090126 w 6459988"/>
              <a:gd name="connsiteY34" fmla="*/ 2192533 h 5753325"/>
              <a:gd name="connsiteX35" fmla="*/ 6089503 w 6459988"/>
              <a:gd name="connsiteY35" fmla="*/ 2192543 h 5753325"/>
              <a:gd name="connsiteX36" fmla="*/ 6084946 w 6459988"/>
              <a:gd name="connsiteY36" fmla="*/ 2203694 h 5753325"/>
              <a:gd name="connsiteX37" fmla="*/ 5987861 w 6459988"/>
              <a:gd name="connsiteY37" fmla="*/ 2304868 h 5753325"/>
              <a:gd name="connsiteX38" fmla="*/ 5973439 w 6459988"/>
              <a:gd name="connsiteY38" fmla="*/ 2385635 h 5753325"/>
              <a:gd name="connsiteX39" fmla="*/ 5916727 w 6459988"/>
              <a:gd name="connsiteY39" fmla="*/ 2458777 h 5753325"/>
              <a:gd name="connsiteX40" fmla="*/ 5856524 w 6459988"/>
              <a:gd name="connsiteY40" fmla="*/ 2583281 h 5753325"/>
              <a:gd name="connsiteX41" fmla="*/ 5838091 w 6459988"/>
              <a:gd name="connsiteY41" fmla="*/ 2753474 h 5753325"/>
              <a:gd name="connsiteX42" fmla="*/ 5777471 w 6459988"/>
              <a:gd name="connsiteY42" fmla="*/ 2901570 h 5753325"/>
              <a:gd name="connsiteX43" fmla="*/ 5723992 w 6459988"/>
              <a:gd name="connsiteY43" fmla="*/ 2998752 h 5753325"/>
              <a:gd name="connsiteX44" fmla="*/ 5557886 w 6459988"/>
              <a:gd name="connsiteY44" fmla="*/ 3329735 h 5753325"/>
              <a:gd name="connsiteX45" fmla="*/ 5471501 w 6459988"/>
              <a:gd name="connsiteY45" fmla="*/ 3462221 h 5753325"/>
              <a:gd name="connsiteX46" fmla="*/ 5465154 w 6459988"/>
              <a:gd name="connsiteY46" fmla="*/ 3541065 h 5753325"/>
              <a:gd name="connsiteX47" fmla="*/ 5437889 w 6459988"/>
              <a:gd name="connsiteY47" fmla="*/ 3559927 h 5753325"/>
              <a:gd name="connsiteX48" fmla="*/ 5432770 w 6459988"/>
              <a:gd name="connsiteY48" fmla="*/ 3562948 h 5753325"/>
              <a:gd name="connsiteX49" fmla="*/ 5406795 w 6459988"/>
              <a:gd name="connsiteY49" fmla="*/ 3578594 h 5753325"/>
              <a:gd name="connsiteX50" fmla="*/ 5381495 w 6459988"/>
              <a:gd name="connsiteY50" fmla="*/ 3599883 h 5753325"/>
              <a:gd name="connsiteX51" fmla="*/ 5363689 w 6459988"/>
              <a:gd name="connsiteY51" fmla="*/ 3633299 h 5753325"/>
              <a:gd name="connsiteX52" fmla="*/ 5291870 w 6459988"/>
              <a:gd name="connsiteY52" fmla="*/ 3799039 h 5753325"/>
              <a:gd name="connsiteX53" fmla="*/ 5241600 w 6459988"/>
              <a:gd name="connsiteY53" fmla="*/ 3894238 h 5753325"/>
              <a:gd name="connsiteX54" fmla="*/ 5211041 w 6459988"/>
              <a:gd name="connsiteY54" fmla="*/ 3924184 h 5753325"/>
              <a:gd name="connsiteX55" fmla="*/ 5176073 w 6459988"/>
              <a:gd name="connsiteY55" fmla="*/ 3970179 h 5753325"/>
              <a:gd name="connsiteX56" fmla="*/ 5172826 w 6459988"/>
              <a:gd name="connsiteY56" fmla="*/ 3991773 h 5753325"/>
              <a:gd name="connsiteX57" fmla="*/ 5157053 w 6459988"/>
              <a:gd name="connsiteY57" fmla="*/ 3997708 h 5753325"/>
              <a:gd name="connsiteX58" fmla="*/ 5127922 w 6459988"/>
              <a:gd name="connsiteY58" fmla="*/ 4022660 h 5753325"/>
              <a:gd name="connsiteX59" fmla="*/ 5020872 w 6459988"/>
              <a:gd name="connsiteY59" fmla="*/ 4075951 h 5753325"/>
              <a:gd name="connsiteX60" fmla="*/ 4991410 w 6459988"/>
              <a:gd name="connsiteY60" fmla="*/ 4087598 h 5753325"/>
              <a:gd name="connsiteX61" fmla="*/ 4930112 w 6459988"/>
              <a:gd name="connsiteY61" fmla="*/ 4138459 h 5753325"/>
              <a:gd name="connsiteX62" fmla="*/ 4834224 w 6459988"/>
              <a:gd name="connsiteY62" fmla="*/ 4231643 h 5753325"/>
              <a:gd name="connsiteX63" fmla="*/ 4812599 w 6459988"/>
              <a:gd name="connsiteY63" fmla="*/ 4249449 h 5753325"/>
              <a:gd name="connsiteX64" fmla="*/ 4789188 w 6459988"/>
              <a:gd name="connsiteY64" fmla="*/ 4256678 h 5753325"/>
              <a:gd name="connsiteX65" fmla="*/ 4779554 w 6459988"/>
              <a:gd name="connsiteY65" fmla="*/ 4251313 h 5753325"/>
              <a:gd name="connsiteX66" fmla="*/ 4766885 w 6459988"/>
              <a:gd name="connsiteY66" fmla="*/ 4259812 h 5753325"/>
              <a:gd name="connsiteX67" fmla="*/ 4762510 w 6459988"/>
              <a:gd name="connsiteY67" fmla="*/ 4260383 h 5753325"/>
              <a:gd name="connsiteX68" fmla="*/ 4738416 w 6459988"/>
              <a:gd name="connsiteY68" fmla="*/ 4265355 h 5753325"/>
              <a:gd name="connsiteX69" fmla="*/ 4712007 w 6459988"/>
              <a:gd name="connsiteY69" fmla="*/ 4317892 h 5753325"/>
              <a:gd name="connsiteX70" fmla="*/ 4658930 w 6459988"/>
              <a:gd name="connsiteY70" fmla="*/ 4348041 h 5753325"/>
              <a:gd name="connsiteX71" fmla="*/ 4443526 w 6459988"/>
              <a:gd name="connsiteY71" fmla="*/ 4507851 h 5753325"/>
              <a:gd name="connsiteX72" fmla="*/ 4289766 w 6459988"/>
              <a:gd name="connsiteY72" fmla="*/ 4711450 h 5753325"/>
              <a:gd name="connsiteX73" fmla="*/ 4150870 w 6459988"/>
              <a:gd name="connsiteY73" fmla="*/ 4818480 h 5753325"/>
              <a:gd name="connsiteX74" fmla="*/ 4006639 w 6459988"/>
              <a:gd name="connsiteY74" fmla="*/ 4933815 h 5753325"/>
              <a:gd name="connsiteX75" fmla="*/ 3298210 w 6459988"/>
              <a:gd name="connsiteY75" fmla="*/ 5070790 h 5753325"/>
              <a:gd name="connsiteX76" fmla="*/ 2947678 w 6459988"/>
              <a:gd name="connsiteY76" fmla="*/ 5117869 h 5753325"/>
              <a:gd name="connsiteX77" fmla="*/ 2822169 w 6459988"/>
              <a:gd name="connsiteY77" fmla="*/ 5129396 h 5753325"/>
              <a:gd name="connsiteX78" fmla="*/ 2538773 w 6459988"/>
              <a:gd name="connsiteY78" fmla="*/ 5313397 h 5753325"/>
              <a:gd name="connsiteX79" fmla="*/ 2014500 w 6459988"/>
              <a:gd name="connsiteY79" fmla="*/ 5519744 h 5753325"/>
              <a:gd name="connsiteX80" fmla="*/ 1934391 w 6459988"/>
              <a:gd name="connsiteY80" fmla="*/ 5591335 h 5753325"/>
              <a:gd name="connsiteX81" fmla="*/ 1892550 w 6459988"/>
              <a:gd name="connsiteY81" fmla="*/ 5649708 h 5753325"/>
              <a:gd name="connsiteX82" fmla="*/ 1854769 w 6459988"/>
              <a:gd name="connsiteY82" fmla="*/ 5647691 h 5753325"/>
              <a:gd name="connsiteX83" fmla="*/ 1809461 w 6459988"/>
              <a:gd name="connsiteY83" fmla="*/ 5648628 h 5753325"/>
              <a:gd name="connsiteX84" fmla="*/ 1745150 w 6459988"/>
              <a:gd name="connsiteY84" fmla="*/ 5693879 h 5753325"/>
              <a:gd name="connsiteX85" fmla="*/ 1713375 w 6459988"/>
              <a:gd name="connsiteY85" fmla="*/ 5684672 h 5753325"/>
              <a:gd name="connsiteX86" fmla="*/ 1707808 w 6459988"/>
              <a:gd name="connsiteY86" fmla="*/ 5682611 h 5753325"/>
              <a:gd name="connsiteX87" fmla="*/ 1679313 w 6459988"/>
              <a:gd name="connsiteY87" fmla="*/ 5672360 h 5753325"/>
              <a:gd name="connsiteX88" fmla="*/ 1646933 w 6459988"/>
              <a:gd name="connsiteY88" fmla="*/ 5666227 h 5753325"/>
              <a:gd name="connsiteX89" fmla="*/ 1610055 w 6459988"/>
              <a:gd name="connsiteY89" fmla="*/ 5673643 h 5753325"/>
              <a:gd name="connsiteX90" fmla="*/ 1437641 w 6459988"/>
              <a:gd name="connsiteY90" fmla="*/ 5723266 h 5753325"/>
              <a:gd name="connsiteX91" fmla="*/ 1332869 w 6459988"/>
              <a:gd name="connsiteY91" fmla="*/ 5744752 h 5753325"/>
              <a:gd name="connsiteX92" fmla="*/ 1290525 w 6459988"/>
              <a:gd name="connsiteY92" fmla="*/ 5740036 h 5753325"/>
              <a:gd name="connsiteX93" fmla="*/ 1233107 w 6459988"/>
              <a:gd name="connsiteY93" fmla="*/ 5742106 h 5753325"/>
              <a:gd name="connsiteX94" fmla="*/ 1214532 w 6459988"/>
              <a:gd name="connsiteY94" fmla="*/ 5753325 h 5753325"/>
              <a:gd name="connsiteX95" fmla="*/ 1199955 w 6459988"/>
              <a:gd name="connsiteY95" fmla="*/ 5744831 h 5753325"/>
              <a:gd name="connsiteX96" fmla="*/ 1162337 w 6459988"/>
              <a:gd name="connsiteY96" fmla="*/ 5738048 h 5753325"/>
              <a:gd name="connsiteX97" fmla="*/ 1053457 w 6459988"/>
              <a:gd name="connsiteY97" fmla="*/ 5688676 h 5753325"/>
              <a:gd name="connsiteX98" fmla="*/ 1025798 w 6459988"/>
              <a:gd name="connsiteY98" fmla="*/ 5673166 h 5753325"/>
              <a:gd name="connsiteX99" fmla="*/ 947900 w 6459988"/>
              <a:gd name="connsiteY99" fmla="*/ 5657848 h 5753325"/>
              <a:gd name="connsiteX100" fmla="*/ 815627 w 6459988"/>
              <a:gd name="connsiteY100" fmla="*/ 5642557 h 5753325"/>
              <a:gd name="connsiteX101" fmla="*/ 788251 w 6459988"/>
              <a:gd name="connsiteY101" fmla="*/ 5637065 h 5753325"/>
              <a:gd name="connsiteX102" fmla="*/ 767822 w 6459988"/>
              <a:gd name="connsiteY102" fmla="*/ 5623450 h 5753325"/>
              <a:gd name="connsiteX103" fmla="*/ 765791 w 6459988"/>
              <a:gd name="connsiteY103" fmla="*/ 5612539 h 5753325"/>
              <a:gd name="connsiteX104" fmla="*/ 751230 w 6459988"/>
              <a:gd name="connsiteY104" fmla="*/ 5608092 h 5753325"/>
              <a:gd name="connsiteX105" fmla="*/ 748008 w 6459988"/>
              <a:gd name="connsiteY105" fmla="*/ 5605052 h 5753325"/>
              <a:gd name="connsiteX106" fmla="*/ 728871 w 6459988"/>
              <a:gd name="connsiteY106" fmla="*/ 5589469 h 5753325"/>
              <a:gd name="connsiteX107" fmla="*/ 671898 w 6459988"/>
              <a:gd name="connsiteY107" fmla="*/ 5602363 h 5753325"/>
              <a:gd name="connsiteX108" fmla="*/ 615065 w 6459988"/>
              <a:gd name="connsiteY108" fmla="*/ 5580257 h 5753325"/>
              <a:gd name="connsiteX109" fmla="*/ 355785 w 6459988"/>
              <a:gd name="connsiteY109" fmla="*/ 5514383 h 5753325"/>
              <a:gd name="connsiteX110" fmla="*/ 102269 w 6459988"/>
              <a:gd name="connsiteY110" fmla="*/ 5524347 h 5753325"/>
              <a:gd name="connsiteX111" fmla="*/ 13160 w 6459988"/>
              <a:gd name="connsiteY111" fmla="*/ 5514159 h 5753325"/>
              <a:gd name="connsiteX112" fmla="*/ 0 w 6459988"/>
              <a:gd name="connsiteY112" fmla="*/ 5511735 h 5753325"/>
              <a:gd name="connsiteX113" fmla="*/ 0 w 6459988"/>
              <a:gd name="connsiteY113"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344988 w 6459988"/>
              <a:gd name="connsiteY9" fmla="*/ 697330 h 5753325"/>
              <a:gd name="connsiteX10" fmla="*/ 6447445 w 6459988"/>
              <a:gd name="connsiteY10" fmla="*/ 780003 h 5753325"/>
              <a:gd name="connsiteX11" fmla="*/ 6426552 w 6459988"/>
              <a:gd name="connsiteY11" fmla="*/ 845805 h 5753325"/>
              <a:gd name="connsiteX12" fmla="*/ 6434072 w 6459988"/>
              <a:gd name="connsiteY12" fmla="*/ 910733 h 5753325"/>
              <a:gd name="connsiteX13" fmla="*/ 6432570 w 6459988"/>
              <a:gd name="connsiteY13" fmla="*/ 983394 h 5753325"/>
              <a:gd name="connsiteX14" fmla="*/ 6431878 w 6459988"/>
              <a:gd name="connsiteY14" fmla="*/ 1026728 h 5753325"/>
              <a:gd name="connsiteX15" fmla="*/ 6414269 w 6459988"/>
              <a:gd name="connsiteY15" fmla="*/ 1151111 h 5753325"/>
              <a:gd name="connsiteX16" fmla="*/ 6371722 w 6459988"/>
              <a:gd name="connsiteY16" fmla="*/ 1318080 h 5753325"/>
              <a:gd name="connsiteX17" fmla="*/ 6356023 w 6459988"/>
              <a:gd name="connsiteY17" fmla="*/ 1356227 h 5753325"/>
              <a:gd name="connsiteX18" fmla="*/ 6356157 w 6459988"/>
              <a:gd name="connsiteY18" fmla="*/ 1361967 h 5753325"/>
              <a:gd name="connsiteX19" fmla="*/ 6350613 w 6459988"/>
              <a:gd name="connsiteY19" fmla="*/ 1393569 h 5753325"/>
              <a:gd name="connsiteX20" fmla="*/ 6357062 w 6459988"/>
              <a:gd name="connsiteY20" fmla="*/ 1444071 h 5753325"/>
              <a:gd name="connsiteX21" fmla="*/ 6364832 w 6459988"/>
              <a:gd name="connsiteY21" fmla="*/ 1478763 h 5753325"/>
              <a:gd name="connsiteX22" fmla="*/ 6369745 w 6459988"/>
              <a:gd name="connsiteY22" fmla="*/ 1495680 h 5753325"/>
              <a:gd name="connsiteX23" fmla="*/ 6370898 w 6459988"/>
              <a:gd name="connsiteY23" fmla="*/ 1513331 h 5753325"/>
              <a:gd name="connsiteX24" fmla="*/ 6368801 w 6459988"/>
              <a:gd name="connsiteY24" fmla="*/ 1527414 h 5753325"/>
              <a:gd name="connsiteX25" fmla="*/ 6359177 w 6459988"/>
              <a:gd name="connsiteY25" fmla="*/ 1639513 h 5753325"/>
              <a:gd name="connsiteX26" fmla="*/ 6299489 w 6459988"/>
              <a:gd name="connsiteY26" fmla="*/ 1784860 h 5753325"/>
              <a:gd name="connsiteX27" fmla="*/ 6267878 w 6459988"/>
              <a:gd name="connsiteY27" fmla="*/ 1858572 h 5753325"/>
              <a:gd name="connsiteX28" fmla="*/ 6251146 w 6459988"/>
              <a:gd name="connsiteY28" fmla="*/ 1926167 h 5753325"/>
              <a:gd name="connsiteX29" fmla="*/ 6210686 w 6459988"/>
              <a:gd name="connsiteY29" fmla="*/ 2014834 h 5753325"/>
              <a:gd name="connsiteX30" fmla="*/ 6106652 w 6459988"/>
              <a:gd name="connsiteY30" fmla="*/ 2150572 h 5753325"/>
              <a:gd name="connsiteX31" fmla="*/ 6097813 w 6459988"/>
              <a:gd name="connsiteY31" fmla="*/ 2172208 h 5753325"/>
              <a:gd name="connsiteX32" fmla="*/ 6095990 w 6459988"/>
              <a:gd name="connsiteY32" fmla="*/ 2181185 h 5753325"/>
              <a:gd name="connsiteX33" fmla="*/ 6090126 w 6459988"/>
              <a:gd name="connsiteY33" fmla="*/ 2192533 h 5753325"/>
              <a:gd name="connsiteX34" fmla="*/ 6089503 w 6459988"/>
              <a:gd name="connsiteY34" fmla="*/ 2192543 h 5753325"/>
              <a:gd name="connsiteX35" fmla="*/ 6084946 w 6459988"/>
              <a:gd name="connsiteY35" fmla="*/ 2203694 h 5753325"/>
              <a:gd name="connsiteX36" fmla="*/ 5987861 w 6459988"/>
              <a:gd name="connsiteY36" fmla="*/ 2304868 h 5753325"/>
              <a:gd name="connsiteX37" fmla="*/ 5973439 w 6459988"/>
              <a:gd name="connsiteY37" fmla="*/ 2385635 h 5753325"/>
              <a:gd name="connsiteX38" fmla="*/ 5916727 w 6459988"/>
              <a:gd name="connsiteY38" fmla="*/ 2458777 h 5753325"/>
              <a:gd name="connsiteX39" fmla="*/ 5856524 w 6459988"/>
              <a:gd name="connsiteY39" fmla="*/ 2583281 h 5753325"/>
              <a:gd name="connsiteX40" fmla="*/ 5838091 w 6459988"/>
              <a:gd name="connsiteY40" fmla="*/ 2753474 h 5753325"/>
              <a:gd name="connsiteX41" fmla="*/ 5777471 w 6459988"/>
              <a:gd name="connsiteY41" fmla="*/ 2901570 h 5753325"/>
              <a:gd name="connsiteX42" fmla="*/ 5723992 w 6459988"/>
              <a:gd name="connsiteY42" fmla="*/ 2998752 h 5753325"/>
              <a:gd name="connsiteX43" fmla="*/ 5557886 w 6459988"/>
              <a:gd name="connsiteY43" fmla="*/ 3329735 h 5753325"/>
              <a:gd name="connsiteX44" fmla="*/ 5471501 w 6459988"/>
              <a:gd name="connsiteY44" fmla="*/ 3462221 h 5753325"/>
              <a:gd name="connsiteX45" fmla="*/ 5465154 w 6459988"/>
              <a:gd name="connsiteY45" fmla="*/ 3541065 h 5753325"/>
              <a:gd name="connsiteX46" fmla="*/ 5437889 w 6459988"/>
              <a:gd name="connsiteY46" fmla="*/ 3559927 h 5753325"/>
              <a:gd name="connsiteX47" fmla="*/ 5432770 w 6459988"/>
              <a:gd name="connsiteY47" fmla="*/ 3562948 h 5753325"/>
              <a:gd name="connsiteX48" fmla="*/ 5406795 w 6459988"/>
              <a:gd name="connsiteY48" fmla="*/ 3578594 h 5753325"/>
              <a:gd name="connsiteX49" fmla="*/ 5381495 w 6459988"/>
              <a:gd name="connsiteY49" fmla="*/ 3599883 h 5753325"/>
              <a:gd name="connsiteX50" fmla="*/ 5363689 w 6459988"/>
              <a:gd name="connsiteY50" fmla="*/ 3633299 h 5753325"/>
              <a:gd name="connsiteX51" fmla="*/ 5291870 w 6459988"/>
              <a:gd name="connsiteY51" fmla="*/ 3799039 h 5753325"/>
              <a:gd name="connsiteX52" fmla="*/ 5241600 w 6459988"/>
              <a:gd name="connsiteY52" fmla="*/ 3894238 h 5753325"/>
              <a:gd name="connsiteX53" fmla="*/ 5211041 w 6459988"/>
              <a:gd name="connsiteY53" fmla="*/ 3924184 h 5753325"/>
              <a:gd name="connsiteX54" fmla="*/ 5176073 w 6459988"/>
              <a:gd name="connsiteY54" fmla="*/ 3970179 h 5753325"/>
              <a:gd name="connsiteX55" fmla="*/ 5172826 w 6459988"/>
              <a:gd name="connsiteY55" fmla="*/ 3991773 h 5753325"/>
              <a:gd name="connsiteX56" fmla="*/ 5157053 w 6459988"/>
              <a:gd name="connsiteY56" fmla="*/ 3997708 h 5753325"/>
              <a:gd name="connsiteX57" fmla="*/ 5127922 w 6459988"/>
              <a:gd name="connsiteY57" fmla="*/ 4022660 h 5753325"/>
              <a:gd name="connsiteX58" fmla="*/ 5020872 w 6459988"/>
              <a:gd name="connsiteY58" fmla="*/ 4075951 h 5753325"/>
              <a:gd name="connsiteX59" fmla="*/ 4991410 w 6459988"/>
              <a:gd name="connsiteY59" fmla="*/ 4087598 h 5753325"/>
              <a:gd name="connsiteX60" fmla="*/ 4930112 w 6459988"/>
              <a:gd name="connsiteY60" fmla="*/ 4138459 h 5753325"/>
              <a:gd name="connsiteX61" fmla="*/ 4834224 w 6459988"/>
              <a:gd name="connsiteY61" fmla="*/ 4231643 h 5753325"/>
              <a:gd name="connsiteX62" fmla="*/ 4812599 w 6459988"/>
              <a:gd name="connsiteY62" fmla="*/ 4249449 h 5753325"/>
              <a:gd name="connsiteX63" fmla="*/ 4789188 w 6459988"/>
              <a:gd name="connsiteY63" fmla="*/ 4256678 h 5753325"/>
              <a:gd name="connsiteX64" fmla="*/ 4779554 w 6459988"/>
              <a:gd name="connsiteY64" fmla="*/ 4251313 h 5753325"/>
              <a:gd name="connsiteX65" fmla="*/ 4766885 w 6459988"/>
              <a:gd name="connsiteY65" fmla="*/ 4259812 h 5753325"/>
              <a:gd name="connsiteX66" fmla="*/ 4762510 w 6459988"/>
              <a:gd name="connsiteY66" fmla="*/ 4260383 h 5753325"/>
              <a:gd name="connsiteX67" fmla="*/ 4738416 w 6459988"/>
              <a:gd name="connsiteY67" fmla="*/ 4265355 h 5753325"/>
              <a:gd name="connsiteX68" fmla="*/ 4712007 w 6459988"/>
              <a:gd name="connsiteY68" fmla="*/ 4317892 h 5753325"/>
              <a:gd name="connsiteX69" fmla="*/ 4658930 w 6459988"/>
              <a:gd name="connsiteY69" fmla="*/ 4348041 h 5753325"/>
              <a:gd name="connsiteX70" fmla="*/ 4443526 w 6459988"/>
              <a:gd name="connsiteY70" fmla="*/ 4507851 h 5753325"/>
              <a:gd name="connsiteX71" fmla="*/ 4289766 w 6459988"/>
              <a:gd name="connsiteY71" fmla="*/ 4711450 h 5753325"/>
              <a:gd name="connsiteX72" fmla="*/ 4150870 w 6459988"/>
              <a:gd name="connsiteY72" fmla="*/ 4818480 h 5753325"/>
              <a:gd name="connsiteX73" fmla="*/ 4006639 w 6459988"/>
              <a:gd name="connsiteY73" fmla="*/ 4933815 h 5753325"/>
              <a:gd name="connsiteX74" fmla="*/ 3298210 w 6459988"/>
              <a:gd name="connsiteY74" fmla="*/ 5070790 h 5753325"/>
              <a:gd name="connsiteX75" fmla="*/ 2947678 w 6459988"/>
              <a:gd name="connsiteY75" fmla="*/ 5117869 h 5753325"/>
              <a:gd name="connsiteX76" fmla="*/ 2822169 w 6459988"/>
              <a:gd name="connsiteY76" fmla="*/ 5129396 h 5753325"/>
              <a:gd name="connsiteX77" fmla="*/ 2538773 w 6459988"/>
              <a:gd name="connsiteY77" fmla="*/ 5313397 h 5753325"/>
              <a:gd name="connsiteX78" fmla="*/ 2014500 w 6459988"/>
              <a:gd name="connsiteY78" fmla="*/ 5519744 h 5753325"/>
              <a:gd name="connsiteX79" fmla="*/ 1934391 w 6459988"/>
              <a:gd name="connsiteY79" fmla="*/ 5591335 h 5753325"/>
              <a:gd name="connsiteX80" fmla="*/ 1892550 w 6459988"/>
              <a:gd name="connsiteY80" fmla="*/ 5649708 h 5753325"/>
              <a:gd name="connsiteX81" fmla="*/ 1854769 w 6459988"/>
              <a:gd name="connsiteY81" fmla="*/ 5647691 h 5753325"/>
              <a:gd name="connsiteX82" fmla="*/ 1809461 w 6459988"/>
              <a:gd name="connsiteY82" fmla="*/ 5648628 h 5753325"/>
              <a:gd name="connsiteX83" fmla="*/ 1745150 w 6459988"/>
              <a:gd name="connsiteY83" fmla="*/ 5693879 h 5753325"/>
              <a:gd name="connsiteX84" fmla="*/ 1713375 w 6459988"/>
              <a:gd name="connsiteY84" fmla="*/ 5684672 h 5753325"/>
              <a:gd name="connsiteX85" fmla="*/ 1707808 w 6459988"/>
              <a:gd name="connsiteY85" fmla="*/ 5682611 h 5753325"/>
              <a:gd name="connsiteX86" fmla="*/ 1679313 w 6459988"/>
              <a:gd name="connsiteY86" fmla="*/ 5672360 h 5753325"/>
              <a:gd name="connsiteX87" fmla="*/ 1646933 w 6459988"/>
              <a:gd name="connsiteY87" fmla="*/ 5666227 h 5753325"/>
              <a:gd name="connsiteX88" fmla="*/ 1610055 w 6459988"/>
              <a:gd name="connsiteY88" fmla="*/ 5673643 h 5753325"/>
              <a:gd name="connsiteX89" fmla="*/ 1437641 w 6459988"/>
              <a:gd name="connsiteY89" fmla="*/ 5723266 h 5753325"/>
              <a:gd name="connsiteX90" fmla="*/ 1332869 w 6459988"/>
              <a:gd name="connsiteY90" fmla="*/ 5744752 h 5753325"/>
              <a:gd name="connsiteX91" fmla="*/ 1290525 w 6459988"/>
              <a:gd name="connsiteY91" fmla="*/ 5740036 h 5753325"/>
              <a:gd name="connsiteX92" fmla="*/ 1233107 w 6459988"/>
              <a:gd name="connsiteY92" fmla="*/ 5742106 h 5753325"/>
              <a:gd name="connsiteX93" fmla="*/ 1214532 w 6459988"/>
              <a:gd name="connsiteY93" fmla="*/ 5753325 h 5753325"/>
              <a:gd name="connsiteX94" fmla="*/ 1199955 w 6459988"/>
              <a:gd name="connsiteY94" fmla="*/ 5744831 h 5753325"/>
              <a:gd name="connsiteX95" fmla="*/ 1162337 w 6459988"/>
              <a:gd name="connsiteY95" fmla="*/ 5738048 h 5753325"/>
              <a:gd name="connsiteX96" fmla="*/ 1053457 w 6459988"/>
              <a:gd name="connsiteY96" fmla="*/ 5688676 h 5753325"/>
              <a:gd name="connsiteX97" fmla="*/ 1025798 w 6459988"/>
              <a:gd name="connsiteY97" fmla="*/ 5673166 h 5753325"/>
              <a:gd name="connsiteX98" fmla="*/ 947900 w 6459988"/>
              <a:gd name="connsiteY98" fmla="*/ 5657848 h 5753325"/>
              <a:gd name="connsiteX99" fmla="*/ 815627 w 6459988"/>
              <a:gd name="connsiteY99" fmla="*/ 5642557 h 5753325"/>
              <a:gd name="connsiteX100" fmla="*/ 788251 w 6459988"/>
              <a:gd name="connsiteY100" fmla="*/ 5637065 h 5753325"/>
              <a:gd name="connsiteX101" fmla="*/ 767822 w 6459988"/>
              <a:gd name="connsiteY101" fmla="*/ 5623450 h 5753325"/>
              <a:gd name="connsiteX102" fmla="*/ 765791 w 6459988"/>
              <a:gd name="connsiteY102" fmla="*/ 5612539 h 5753325"/>
              <a:gd name="connsiteX103" fmla="*/ 751230 w 6459988"/>
              <a:gd name="connsiteY103" fmla="*/ 5608092 h 5753325"/>
              <a:gd name="connsiteX104" fmla="*/ 748008 w 6459988"/>
              <a:gd name="connsiteY104" fmla="*/ 5605052 h 5753325"/>
              <a:gd name="connsiteX105" fmla="*/ 728871 w 6459988"/>
              <a:gd name="connsiteY105" fmla="*/ 5589469 h 5753325"/>
              <a:gd name="connsiteX106" fmla="*/ 671898 w 6459988"/>
              <a:gd name="connsiteY106" fmla="*/ 5602363 h 5753325"/>
              <a:gd name="connsiteX107" fmla="*/ 615065 w 6459988"/>
              <a:gd name="connsiteY107" fmla="*/ 5580257 h 5753325"/>
              <a:gd name="connsiteX108" fmla="*/ 355785 w 6459988"/>
              <a:gd name="connsiteY108" fmla="*/ 5514383 h 5753325"/>
              <a:gd name="connsiteX109" fmla="*/ 102269 w 6459988"/>
              <a:gd name="connsiteY109" fmla="*/ 5524347 h 5753325"/>
              <a:gd name="connsiteX110" fmla="*/ 13160 w 6459988"/>
              <a:gd name="connsiteY110" fmla="*/ 5514159 h 5753325"/>
              <a:gd name="connsiteX111" fmla="*/ 0 w 6459988"/>
              <a:gd name="connsiteY111" fmla="*/ 5511735 h 5753325"/>
              <a:gd name="connsiteX112" fmla="*/ 0 w 6459988"/>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75685 w 6447632"/>
              <a:gd name="connsiteY6" fmla="*/ 535865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447445 w 6447632"/>
              <a:gd name="connsiteY10" fmla="*/ 780003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75685 w 6447632"/>
              <a:gd name="connsiteY6" fmla="*/ 535865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362266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05877 w 6447632"/>
              <a:gd name="connsiteY14" fmla="*/ 1026728 h 5753325"/>
              <a:gd name="connsiteX15" fmla="*/ 6362266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05877 w 6447632"/>
              <a:gd name="connsiteY13" fmla="*/ 1026728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405877 w 6447632"/>
              <a:gd name="connsiteY13" fmla="*/ 1026728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04423 w 6447632"/>
              <a:gd name="connsiteY7" fmla="*/ 582623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20797 w 6447632"/>
              <a:gd name="connsiteY14" fmla="*/ 1146964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09888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20797 w 6447632"/>
              <a:gd name="connsiteY14" fmla="*/ 1146964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3456"/>
              <a:gd name="connsiteY0" fmla="*/ 0 h 5753325"/>
              <a:gd name="connsiteX1" fmla="*/ 6438980 w 6443456"/>
              <a:gd name="connsiteY1" fmla="*/ 0 h 5753325"/>
              <a:gd name="connsiteX2" fmla="*/ 6439047 w 6443456"/>
              <a:gd name="connsiteY2" fmla="*/ 147 h 5753325"/>
              <a:gd name="connsiteX3" fmla="*/ 6443456 w 6443456"/>
              <a:gd name="connsiteY3" fmla="*/ 130105 h 5753325"/>
              <a:gd name="connsiteX4" fmla="*/ 6422751 w 6443456"/>
              <a:gd name="connsiteY4" fmla="*/ 174163 h 5753325"/>
              <a:gd name="connsiteX5" fmla="*/ 6396598 w 6443456"/>
              <a:gd name="connsiteY5" fmla="*/ 274847 h 5753325"/>
              <a:gd name="connsiteX6" fmla="*/ 6337615 w 6443456"/>
              <a:gd name="connsiteY6" fmla="*/ 471794 h 5753325"/>
              <a:gd name="connsiteX7" fmla="*/ 6304423 w 6443456"/>
              <a:gd name="connsiteY7" fmla="*/ 582623 h 5753325"/>
              <a:gd name="connsiteX8" fmla="*/ 6303977 w 6443456"/>
              <a:gd name="connsiteY8" fmla="*/ 664291 h 5753325"/>
              <a:gd name="connsiteX9" fmla="*/ 6299372 w 6443456"/>
              <a:gd name="connsiteY9" fmla="*/ 697330 h 5753325"/>
              <a:gd name="connsiteX10" fmla="*/ 6309888 w 6443456"/>
              <a:gd name="connsiteY10" fmla="*/ 754001 h 5753325"/>
              <a:gd name="connsiteX11" fmla="*/ 6339879 w 6443456"/>
              <a:gd name="connsiteY11" fmla="*/ 811136 h 5753325"/>
              <a:gd name="connsiteX12" fmla="*/ 6330065 w 6443456"/>
              <a:gd name="connsiteY12" fmla="*/ 893399 h 5753325"/>
              <a:gd name="connsiteX13" fmla="*/ 6328618 w 6443456"/>
              <a:gd name="connsiteY13" fmla="*/ 1009766 h 5753325"/>
              <a:gd name="connsiteX14" fmla="*/ 6320797 w 6443456"/>
              <a:gd name="connsiteY14" fmla="*/ 1146964 h 5753325"/>
              <a:gd name="connsiteX15" fmla="*/ 6334400 w 6443456"/>
              <a:gd name="connsiteY15" fmla="*/ 1280757 h 5753325"/>
              <a:gd name="connsiteX16" fmla="*/ 6356023 w 6443456"/>
              <a:gd name="connsiteY16" fmla="*/ 1356227 h 5753325"/>
              <a:gd name="connsiteX17" fmla="*/ 6356157 w 6443456"/>
              <a:gd name="connsiteY17" fmla="*/ 1361967 h 5753325"/>
              <a:gd name="connsiteX18" fmla="*/ 6350613 w 6443456"/>
              <a:gd name="connsiteY18" fmla="*/ 1393569 h 5753325"/>
              <a:gd name="connsiteX19" fmla="*/ 6357062 w 6443456"/>
              <a:gd name="connsiteY19" fmla="*/ 1444071 h 5753325"/>
              <a:gd name="connsiteX20" fmla="*/ 6364832 w 6443456"/>
              <a:gd name="connsiteY20" fmla="*/ 1478763 h 5753325"/>
              <a:gd name="connsiteX21" fmla="*/ 6369745 w 6443456"/>
              <a:gd name="connsiteY21" fmla="*/ 1495680 h 5753325"/>
              <a:gd name="connsiteX22" fmla="*/ 6370898 w 6443456"/>
              <a:gd name="connsiteY22" fmla="*/ 1513331 h 5753325"/>
              <a:gd name="connsiteX23" fmla="*/ 6339773 w 6443456"/>
              <a:gd name="connsiteY23" fmla="*/ 1527414 h 5753325"/>
              <a:gd name="connsiteX24" fmla="*/ 6321854 w 6443456"/>
              <a:gd name="connsiteY24" fmla="*/ 1635366 h 5753325"/>
              <a:gd name="connsiteX25" fmla="*/ 6299489 w 6443456"/>
              <a:gd name="connsiteY25" fmla="*/ 1784860 h 5753325"/>
              <a:gd name="connsiteX26" fmla="*/ 6267878 w 6443456"/>
              <a:gd name="connsiteY26" fmla="*/ 1858572 h 5753325"/>
              <a:gd name="connsiteX27" fmla="*/ 6251146 w 6443456"/>
              <a:gd name="connsiteY27" fmla="*/ 1926167 h 5753325"/>
              <a:gd name="connsiteX28" fmla="*/ 6210686 w 6443456"/>
              <a:gd name="connsiteY28" fmla="*/ 2014834 h 5753325"/>
              <a:gd name="connsiteX29" fmla="*/ 6106652 w 6443456"/>
              <a:gd name="connsiteY29" fmla="*/ 2150572 h 5753325"/>
              <a:gd name="connsiteX30" fmla="*/ 6097813 w 6443456"/>
              <a:gd name="connsiteY30" fmla="*/ 2172208 h 5753325"/>
              <a:gd name="connsiteX31" fmla="*/ 6095990 w 6443456"/>
              <a:gd name="connsiteY31" fmla="*/ 2181185 h 5753325"/>
              <a:gd name="connsiteX32" fmla="*/ 6090126 w 6443456"/>
              <a:gd name="connsiteY32" fmla="*/ 2192533 h 5753325"/>
              <a:gd name="connsiteX33" fmla="*/ 6089503 w 6443456"/>
              <a:gd name="connsiteY33" fmla="*/ 2192543 h 5753325"/>
              <a:gd name="connsiteX34" fmla="*/ 6084946 w 6443456"/>
              <a:gd name="connsiteY34" fmla="*/ 2203694 h 5753325"/>
              <a:gd name="connsiteX35" fmla="*/ 5987861 w 6443456"/>
              <a:gd name="connsiteY35" fmla="*/ 2304868 h 5753325"/>
              <a:gd name="connsiteX36" fmla="*/ 5973439 w 6443456"/>
              <a:gd name="connsiteY36" fmla="*/ 2385635 h 5753325"/>
              <a:gd name="connsiteX37" fmla="*/ 5916727 w 6443456"/>
              <a:gd name="connsiteY37" fmla="*/ 2458777 h 5753325"/>
              <a:gd name="connsiteX38" fmla="*/ 5856524 w 6443456"/>
              <a:gd name="connsiteY38" fmla="*/ 2583281 h 5753325"/>
              <a:gd name="connsiteX39" fmla="*/ 5838091 w 6443456"/>
              <a:gd name="connsiteY39" fmla="*/ 2753474 h 5753325"/>
              <a:gd name="connsiteX40" fmla="*/ 5744296 w 6443456"/>
              <a:gd name="connsiteY40" fmla="*/ 2893276 h 5753325"/>
              <a:gd name="connsiteX41" fmla="*/ 5682522 w 6443456"/>
              <a:gd name="connsiteY41" fmla="*/ 3044368 h 5753325"/>
              <a:gd name="connsiteX42" fmla="*/ 5557886 w 6443456"/>
              <a:gd name="connsiteY42" fmla="*/ 3304853 h 5753325"/>
              <a:gd name="connsiteX43" fmla="*/ 5483942 w 6443456"/>
              <a:gd name="connsiteY43" fmla="*/ 3416604 h 5753325"/>
              <a:gd name="connsiteX44" fmla="*/ 5461007 w 6443456"/>
              <a:gd name="connsiteY44" fmla="*/ 3503742 h 5753325"/>
              <a:gd name="connsiteX45" fmla="*/ 5437889 w 6443456"/>
              <a:gd name="connsiteY45" fmla="*/ 3559927 h 5753325"/>
              <a:gd name="connsiteX46" fmla="*/ 5432770 w 6443456"/>
              <a:gd name="connsiteY46" fmla="*/ 3562948 h 5753325"/>
              <a:gd name="connsiteX47" fmla="*/ 5406795 w 6443456"/>
              <a:gd name="connsiteY47" fmla="*/ 3578594 h 5753325"/>
              <a:gd name="connsiteX48" fmla="*/ 5381495 w 6443456"/>
              <a:gd name="connsiteY48" fmla="*/ 3599883 h 5753325"/>
              <a:gd name="connsiteX49" fmla="*/ 5363689 w 6443456"/>
              <a:gd name="connsiteY49" fmla="*/ 3633299 h 5753325"/>
              <a:gd name="connsiteX50" fmla="*/ 5291870 w 6443456"/>
              <a:gd name="connsiteY50" fmla="*/ 3799039 h 5753325"/>
              <a:gd name="connsiteX51" fmla="*/ 5241600 w 6443456"/>
              <a:gd name="connsiteY51" fmla="*/ 3894238 h 5753325"/>
              <a:gd name="connsiteX52" fmla="*/ 5211041 w 6443456"/>
              <a:gd name="connsiteY52" fmla="*/ 3924184 h 5753325"/>
              <a:gd name="connsiteX53" fmla="*/ 5176073 w 6443456"/>
              <a:gd name="connsiteY53" fmla="*/ 3970179 h 5753325"/>
              <a:gd name="connsiteX54" fmla="*/ 5172826 w 6443456"/>
              <a:gd name="connsiteY54" fmla="*/ 3991773 h 5753325"/>
              <a:gd name="connsiteX55" fmla="*/ 5157053 w 6443456"/>
              <a:gd name="connsiteY55" fmla="*/ 3997708 h 5753325"/>
              <a:gd name="connsiteX56" fmla="*/ 5127922 w 6443456"/>
              <a:gd name="connsiteY56" fmla="*/ 4022660 h 5753325"/>
              <a:gd name="connsiteX57" fmla="*/ 5020872 w 6443456"/>
              <a:gd name="connsiteY57" fmla="*/ 4075951 h 5753325"/>
              <a:gd name="connsiteX58" fmla="*/ 4991410 w 6443456"/>
              <a:gd name="connsiteY58" fmla="*/ 4087598 h 5753325"/>
              <a:gd name="connsiteX59" fmla="*/ 4930112 w 6443456"/>
              <a:gd name="connsiteY59" fmla="*/ 4138459 h 5753325"/>
              <a:gd name="connsiteX60" fmla="*/ 4834224 w 6443456"/>
              <a:gd name="connsiteY60" fmla="*/ 4231643 h 5753325"/>
              <a:gd name="connsiteX61" fmla="*/ 4812599 w 6443456"/>
              <a:gd name="connsiteY61" fmla="*/ 4249449 h 5753325"/>
              <a:gd name="connsiteX62" fmla="*/ 4789188 w 6443456"/>
              <a:gd name="connsiteY62" fmla="*/ 4256678 h 5753325"/>
              <a:gd name="connsiteX63" fmla="*/ 4779554 w 6443456"/>
              <a:gd name="connsiteY63" fmla="*/ 4251313 h 5753325"/>
              <a:gd name="connsiteX64" fmla="*/ 4766885 w 6443456"/>
              <a:gd name="connsiteY64" fmla="*/ 4259812 h 5753325"/>
              <a:gd name="connsiteX65" fmla="*/ 4762510 w 6443456"/>
              <a:gd name="connsiteY65" fmla="*/ 4260383 h 5753325"/>
              <a:gd name="connsiteX66" fmla="*/ 4738416 w 6443456"/>
              <a:gd name="connsiteY66" fmla="*/ 4265355 h 5753325"/>
              <a:gd name="connsiteX67" fmla="*/ 4712007 w 6443456"/>
              <a:gd name="connsiteY67" fmla="*/ 4317892 h 5753325"/>
              <a:gd name="connsiteX68" fmla="*/ 4658930 w 6443456"/>
              <a:gd name="connsiteY68" fmla="*/ 4348041 h 5753325"/>
              <a:gd name="connsiteX69" fmla="*/ 4443526 w 6443456"/>
              <a:gd name="connsiteY69" fmla="*/ 4507851 h 5753325"/>
              <a:gd name="connsiteX70" fmla="*/ 4289766 w 6443456"/>
              <a:gd name="connsiteY70" fmla="*/ 4711450 h 5753325"/>
              <a:gd name="connsiteX71" fmla="*/ 4150870 w 6443456"/>
              <a:gd name="connsiteY71" fmla="*/ 4818480 h 5753325"/>
              <a:gd name="connsiteX72" fmla="*/ 4006639 w 6443456"/>
              <a:gd name="connsiteY72" fmla="*/ 4933815 h 5753325"/>
              <a:gd name="connsiteX73" fmla="*/ 3298210 w 6443456"/>
              <a:gd name="connsiteY73" fmla="*/ 5070790 h 5753325"/>
              <a:gd name="connsiteX74" fmla="*/ 2947678 w 6443456"/>
              <a:gd name="connsiteY74" fmla="*/ 5117869 h 5753325"/>
              <a:gd name="connsiteX75" fmla="*/ 2822169 w 6443456"/>
              <a:gd name="connsiteY75" fmla="*/ 5129396 h 5753325"/>
              <a:gd name="connsiteX76" fmla="*/ 2538773 w 6443456"/>
              <a:gd name="connsiteY76" fmla="*/ 5313397 h 5753325"/>
              <a:gd name="connsiteX77" fmla="*/ 2014500 w 6443456"/>
              <a:gd name="connsiteY77" fmla="*/ 5519744 h 5753325"/>
              <a:gd name="connsiteX78" fmla="*/ 1934391 w 6443456"/>
              <a:gd name="connsiteY78" fmla="*/ 5591335 h 5753325"/>
              <a:gd name="connsiteX79" fmla="*/ 1892550 w 6443456"/>
              <a:gd name="connsiteY79" fmla="*/ 5649708 h 5753325"/>
              <a:gd name="connsiteX80" fmla="*/ 1854769 w 6443456"/>
              <a:gd name="connsiteY80" fmla="*/ 5647691 h 5753325"/>
              <a:gd name="connsiteX81" fmla="*/ 1809461 w 6443456"/>
              <a:gd name="connsiteY81" fmla="*/ 5648628 h 5753325"/>
              <a:gd name="connsiteX82" fmla="*/ 1745150 w 6443456"/>
              <a:gd name="connsiteY82" fmla="*/ 5693879 h 5753325"/>
              <a:gd name="connsiteX83" fmla="*/ 1713375 w 6443456"/>
              <a:gd name="connsiteY83" fmla="*/ 5684672 h 5753325"/>
              <a:gd name="connsiteX84" fmla="*/ 1707808 w 6443456"/>
              <a:gd name="connsiteY84" fmla="*/ 5682611 h 5753325"/>
              <a:gd name="connsiteX85" fmla="*/ 1679313 w 6443456"/>
              <a:gd name="connsiteY85" fmla="*/ 5672360 h 5753325"/>
              <a:gd name="connsiteX86" fmla="*/ 1646933 w 6443456"/>
              <a:gd name="connsiteY86" fmla="*/ 5666227 h 5753325"/>
              <a:gd name="connsiteX87" fmla="*/ 1610055 w 6443456"/>
              <a:gd name="connsiteY87" fmla="*/ 5673643 h 5753325"/>
              <a:gd name="connsiteX88" fmla="*/ 1437641 w 6443456"/>
              <a:gd name="connsiteY88" fmla="*/ 5723266 h 5753325"/>
              <a:gd name="connsiteX89" fmla="*/ 1332869 w 6443456"/>
              <a:gd name="connsiteY89" fmla="*/ 5744752 h 5753325"/>
              <a:gd name="connsiteX90" fmla="*/ 1290525 w 6443456"/>
              <a:gd name="connsiteY90" fmla="*/ 5740036 h 5753325"/>
              <a:gd name="connsiteX91" fmla="*/ 1233107 w 6443456"/>
              <a:gd name="connsiteY91" fmla="*/ 5742106 h 5753325"/>
              <a:gd name="connsiteX92" fmla="*/ 1214532 w 6443456"/>
              <a:gd name="connsiteY92" fmla="*/ 5753325 h 5753325"/>
              <a:gd name="connsiteX93" fmla="*/ 1199955 w 6443456"/>
              <a:gd name="connsiteY93" fmla="*/ 5744831 h 5753325"/>
              <a:gd name="connsiteX94" fmla="*/ 1162337 w 6443456"/>
              <a:gd name="connsiteY94" fmla="*/ 5738048 h 5753325"/>
              <a:gd name="connsiteX95" fmla="*/ 1053457 w 6443456"/>
              <a:gd name="connsiteY95" fmla="*/ 5688676 h 5753325"/>
              <a:gd name="connsiteX96" fmla="*/ 1025798 w 6443456"/>
              <a:gd name="connsiteY96" fmla="*/ 5673166 h 5753325"/>
              <a:gd name="connsiteX97" fmla="*/ 947900 w 6443456"/>
              <a:gd name="connsiteY97" fmla="*/ 5657848 h 5753325"/>
              <a:gd name="connsiteX98" fmla="*/ 815627 w 6443456"/>
              <a:gd name="connsiteY98" fmla="*/ 5642557 h 5753325"/>
              <a:gd name="connsiteX99" fmla="*/ 788251 w 6443456"/>
              <a:gd name="connsiteY99" fmla="*/ 5637065 h 5753325"/>
              <a:gd name="connsiteX100" fmla="*/ 767822 w 6443456"/>
              <a:gd name="connsiteY100" fmla="*/ 5623450 h 5753325"/>
              <a:gd name="connsiteX101" fmla="*/ 765791 w 6443456"/>
              <a:gd name="connsiteY101" fmla="*/ 5612539 h 5753325"/>
              <a:gd name="connsiteX102" fmla="*/ 751230 w 6443456"/>
              <a:gd name="connsiteY102" fmla="*/ 5608092 h 5753325"/>
              <a:gd name="connsiteX103" fmla="*/ 748008 w 6443456"/>
              <a:gd name="connsiteY103" fmla="*/ 5605052 h 5753325"/>
              <a:gd name="connsiteX104" fmla="*/ 728871 w 6443456"/>
              <a:gd name="connsiteY104" fmla="*/ 5589469 h 5753325"/>
              <a:gd name="connsiteX105" fmla="*/ 671898 w 6443456"/>
              <a:gd name="connsiteY105" fmla="*/ 5602363 h 5753325"/>
              <a:gd name="connsiteX106" fmla="*/ 615065 w 6443456"/>
              <a:gd name="connsiteY106" fmla="*/ 5580257 h 5753325"/>
              <a:gd name="connsiteX107" fmla="*/ 355785 w 6443456"/>
              <a:gd name="connsiteY107" fmla="*/ 5514383 h 5753325"/>
              <a:gd name="connsiteX108" fmla="*/ 102269 w 6443456"/>
              <a:gd name="connsiteY108" fmla="*/ 5524347 h 5753325"/>
              <a:gd name="connsiteX109" fmla="*/ 13160 w 6443456"/>
              <a:gd name="connsiteY109" fmla="*/ 5514159 h 5753325"/>
              <a:gd name="connsiteX110" fmla="*/ 0 w 6443456"/>
              <a:gd name="connsiteY110" fmla="*/ 5511735 h 5753325"/>
              <a:gd name="connsiteX111" fmla="*/ 0 w 6443456"/>
              <a:gd name="connsiteY111" fmla="*/ 0 h 5753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6443456" h="5753325">
                <a:moveTo>
                  <a:pt x="0" y="0"/>
                </a:moveTo>
                <a:lnTo>
                  <a:pt x="6438980" y="0"/>
                </a:lnTo>
                <a:cubicBezTo>
                  <a:pt x="6439002" y="49"/>
                  <a:pt x="6439025" y="98"/>
                  <a:pt x="6439047" y="147"/>
                </a:cubicBezTo>
                <a:lnTo>
                  <a:pt x="6443456" y="130105"/>
                </a:lnTo>
                <a:cubicBezTo>
                  <a:pt x="6430828" y="154008"/>
                  <a:pt x="6411458" y="168030"/>
                  <a:pt x="6422751" y="174163"/>
                </a:cubicBezTo>
                <a:cubicBezTo>
                  <a:pt x="6418487" y="214830"/>
                  <a:pt x="6390727" y="235497"/>
                  <a:pt x="6396598" y="274847"/>
                </a:cubicBezTo>
                <a:cubicBezTo>
                  <a:pt x="6403386" y="335822"/>
                  <a:pt x="6333127" y="414969"/>
                  <a:pt x="6337615" y="471794"/>
                </a:cubicBezTo>
                <a:cubicBezTo>
                  <a:pt x="6324407" y="534783"/>
                  <a:pt x="6296331" y="556933"/>
                  <a:pt x="6304423" y="582623"/>
                </a:cubicBezTo>
                <a:cubicBezTo>
                  <a:pt x="6293676" y="611941"/>
                  <a:pt x="6296956" y="631352"/>
                  <a:pt x="6303977" y="664291"/>
                </a:cubicBezTo>
                <a:cubicBezTo>
                  <a:pt x="6302444" y="677879"/>
                  <a:pt x="6301462" y="685268"/>
                  <a:pt x="6299372" y="697330"/>
                </a:cubicBezTo>
                <a:cubicBezTo>
                  <a:pt x="6314387" y="714913"/>
                  <a:pt x="6313827" y="721408"/>
                  <a:pt x="6309888" y="754001"/>
                </a:cubicBezTo>
                <a:cubicBezTo>
                  <a:pt x="6306930" y="769492"/>
                  <a:pt x="6343751" y="814234"/>
                  <a:pt x="6339879" y="811136"/>
                </a:cubicBezTo>
                <a:lnTo>
                  <a:pt x="6330065" y="893399"/>
                </a:lnTo>
                <a:cubicBezTo>
                  <a:pt x="6341065" y="929331"/>
                  <a:pt x="6340586" y="969703"/>
                  <a:pt x="6328618" y="1009766"/>
                </a:cubicBezTo>
                <a:cubicBezTo>
                  <a:pt x="6286987" y="1110847"/>
                  <a:pt x="6336677" y="1067927"/>
                  <a:pt x="6320797" y="1146964"/>
                </a:cubicBezTo>
                <a:cubicBezTo>
                  <a:pt x="6308238" y="1199586"/>
                  <a:pt x="6355190" y="1221191"/>
                  <a:pt x="6334400" y="1280757"/>
                </a:cubicBezTo>
                <a:lnTo>
                  <a:pt x="6356023" y="1356227"/>
                </a:lnTo>
                <a:cubicBezTo>
                  <a:pt x="6356068" y="1358140"/>
                  <a:pt x="6356112" y="1360054"/>
                  <a:pt x="6356157" y="1361967"/>
                </a:cubicBezTo>
                <a:cubicBezTo>
                  <a:pt x="6355533" y="1373512"/>
                  <a:pt x="6353847" y="1384370"/>
                  <a:pt x="6350613" y="1393569"/>
                </a:cubicBezTo>
                <a:cubicBezTo>
                  <a:pt x="6364468" y="1383914"/>
                  <a:pt x="6345614" y="1435855"/>
                  <a:pt x="6357062" y="1444071"/>
                </a:cubicBezTo>
                <a:cubicBezTo>
                  <a:pt x="6366618" y="1448518"/>
                  <a:pt x="6363125" y="1465312"/>
                  <a:pt x="6364832" y="1478763"/>
                </a:cubicBezTo>
                <a:cubicBezTo>
                  <a:pt x="6367033" y="1481449"/>
                  <a:pt x="6368644" y="1487606"/>
                  <a:pt x="6369745" y="1495680"/>
                </a:cubicBezTo>
                <a:cubicBezTo>
                  <a:pt x="6370129" y="1501564"/>
                  <a:pt x="6370514" y="1507447"/>
                  <a:pt x="6370898" y="1513331"/>
                </a:cubicBezTo>
                <a:lnTo>
                  <a:pt x="6339773" y="1527414"/>
                </a:lnTo>
                <a:cubicBezTo>
                  <a:pt x="6334226" y="1566662"/>
                  <a:pt x="6321052" y="1604564"/>
                  <a:pt x="6321854" y="1635366"/>
                </a:cubicBezTo>
                <a:cubicBezTo>
                  <a:pt x="6320655" y="1701187"/>
                  <a:pt x="6292278" y="1721205"/>
                  <a:pt x="6299489" y="1784860"/>
                </a:cubicBezTo>
                <a:cubicBezTo>
                  <a:pt x="6294212" y="1831400"/>
                  <a:pt x="6277478" y="1829559"/>
                  <a:pt x="6267878" y="1858572"/>
                </a:cubicBezTo>
                <a:lnTo>
                  <a:pt x="6251146" y="1926167"/>
                </a:lnTo>
                <a:lnTo>
                  <a:pt x="6210686" y="2014834"/>
                </a:lnTo>
                <a:lnTo>
                  <a:pt x="6106652" y="2150572"/>
                </a:lnTo>
                <a:lnTo>
                  <a:pt x="6097813" y="2172208"/>
                </a:lnTo>
                <a:lnTo>
                  <a:pt x="6095990" y="2181185"/>
                </a:lnTo>
                <a:cubicBezTo>
                  <a:pt x="6094176" y="2187056"/>
                  <a:pt x="6092249" y="2190556"/>
                  <a:pt x="6090126" y="2192533"/>
                </a:cubicBezTo>
                <a:lnTo>
                  <a:pt x="6089503" y="2192543"/>
                </a:lnTo>
                <a:lnTo>
                  <a:pt x="6084946" y="2203694"/>
                </a:lnTo>
                <a:cubicBezTo>
                  <a:pt x="6068006" y="2222414"/>
                  <a:pt x="6006445" y="2274546"/>
                  <a:pt x="5987861" y="2304868"/>
                </a:cubicBezTo>
                <a:lnTo>
                  <a:pt x="5973439" y="2385635"/>
                </a:lnTo>
                <a:lnTo>
                  <a:pt x="5916727" y="2458777"/>
                </a:lnTo>
                <a:cubicBezTo>
                  <a:pt x="5897241" y="2491718"/>
                  <a:pt x="5869630" y="2534165"/>
                  <a:pt x="5856524" y="2583281"/>
                </a:cubicBezTo>
                <a:cubicBezTo>
                  <a:pt x="5857506" y="2592319"/>
                  <a:pt x="5833326" y="2744711"/>
                  <a:pt x="5838091" y="2753474"/>
                </a:cubicBezTo>
                <a:cubicBezTo>
                  <a:pt x="5785248" y="2871502"/>
                  <a:pt x="5778642" y="2803565"/>
                  <a:pt x="5744296" y="2893276"/>
                </a:cubicBezTo>
                <a:cubicBezTo>
                  <a:pt x="5695297" y="2988328"/>
                  <a:pt x="5724634" y="2958553"/>
                  <a:pt x="5682522" y="3044368"/>
                </a:cubicBezTo>
                <a:cubicBezTo>
                  <a:pt x="5632185" y="3125072"/>
                  <a:pt x="5597317" y="3217236"/>
                  <a:pt x="5557886" y="3304853"/>
                </a:cubicBezTo>
                <a:cubicBezTo>
                  <a:pt x="5482395" y="3325072"/>
                  <a:pt x="5519234" y="3371478"/>
                  <a:pt x="5483942" y="3416604"/>
                </a:cubicBezTo>
                <a:cubicBezTo>
                  <a:pt x="5462927" y="3437263"/>
                  <a:pt x="5484515" y="3475608"/>
                  <a:pt x="5461007" y="3503742"/>
                </a:cubicBezTo>
                <a:cubicBezTo>
                  <a:pt x="5452964" y="3510933"/>
                  <a:pt x="5447709" y="3554203"/>
                  <a:pt x="5437889" y="3559927"/>
                </a:cubicBezTo>
                <a:lnTo>
                  <a:pt x="5432770" y="3562948"/>
                </a:lnTo>
                <a:lnTo>
                  <a:pt x="5406795" y="3578594"/>
                </a:lnTo>
                <a:lnTo>
                  <a:pt x="5381495" y="3599883"/>
                </a:lnTo>
                <a:cubicBezTo>
                  <a:pt x="5373777" y="3608845"/>
                  <a:pt x="5367528" y="3619642"/>
                  <a:pt x="5363689" y="3633299"/>
                </a:cubicBezTo>
                <a:cubicBezTo>
                  <a:pt x="5370837" y="3689178"/>
                  <a:pt x="5280250" y="3728687"/>
                  <a:pt x="5291870" y="3799039"/>
                </a:cubicBezTo>
                <a:cubicBezTo>
                  <a:pt x="5291660" y="3823262"/>
                  <a:pt x="5263601" y="3888134"/>
                  <a:pt x="5241600" y="3894238"/>
                </a:cubicBezTo>
                <a:cubicBezTo>
                  <a:pt x="5232312" y="3906493"/>
                  <a:pt x="5231731" y="3924583"/>
                  <a:pt x="5211041" y="3924184"/>
                </a:cubicBezTo>
                <a:cubicBezTo>
                  <a:pt x="5184976" y="3926521"/>
                  <a:pt x="5198956" y="3986438"/>
                  <a:pt x="5176073" y="3970179"/>
                </a:cubicBezTo>
                <a:lnTo>
                  <a:pt x="5172826" y="3991773"/>
                </a:lnTo>
                <a:lnTo>
                  <a:pt x="5157053" y="3997708"/>
                </a:lnTo>
                <a:cubicBezTo>
                  <a:pt x="5140589" y="4003541"/>
                  <a:pt x="5128715" y="4008828"/>
                  <a:pt x="5127922" y="4022660"/>
                </a:cubicBezTo>
                <a:cubicBezTo>
                  <a:pt x="5105225" y="4035701"/>
                  <a:pt x="5043623" y="4065128"/>
                  <a:pt x="5020872" y="4075951"/>
                </a:cubicBezTo>
                <a:cubicBezTo>
                  <a:pt x="5006705" y="4069570"/>
                  <a:pt x="5001251" y="4081880"/>
                  <a:pt x="4991410" y="4087598"/>
                </a:cubicBezTo>
                <a:cubicBezTo>
                  <a:pt x="4974522" y="4085320"/>
                  <a:pt x="4937025" y="4121806"/>
                  <a:pt x="4930112" y="4138459"/>
                </a:cubicBezTo>
                <a:cubicBezTo>
                  <a:pt x="4918473" y="4190437"/>
                  <a:pt x="4844909" y="4190974"/>
                  <a:pt x="4834224" y="4231643"/>
                </a:cubicBezTo>
                <a:cubicBezTo>
                  <a:pt x="4827758" y="4239937"/>
                  <a:pt x="4820427" y="4245543"/>
                  <a:pt x="4812599" y="4249449"/>
                </a:cubicBezTo>
                <a:lnTo>
                  <a:pt x="4789188" y="4256678"/>
                </a:lnTo>
                <a:lnTo>
                  <a:pt x="4779554" y="4251313"/>
                </a:lnTo>
                <a:lnTo>
                  <a:pt x="4766885" y="4259812"/>
                </a:lnTo>
                <a:lnTo>
                  <a:pt x="4762510" y="4260383"/>
                </a:lnTo>
                <a:cubicBezTo>
                  <a:pt x="4754131" y="4261437"/>
                  <a:pt x="4745977" y="4262766"/>
                  <a:pt x="4738416" y="4265355"/>
                </a:cubicBezTo>
                <a:cubicBezTo>
                  <a:pt x="4764694" y="4302719"/>
                  <a:pt x="4678447" y="4293536"/>
                  <a:pt x="4712007" y="4317892"/>
                </a:cubicBezTo>
                <a:cubicBezTo>
                  <a:pt x="4675039" y="4338619"/>
                  <a:pt x="4716682" y="4356361"/>
                  <a:pt x="4658930" y="4348041"/>
                </a:cubicBezTo>
                <a:cubicBezTo>
                  <a:pt x="4614182" y="4379702"/>
                  <a:pt x="4505053" y="4447283"/>
                  <a:pt x="4443526" y="4507851"/>
                </a:cubicBezTo>
                <a:cubicBezTo>
                  <a:pt x="4410144" y="4540439"/>
                  <a:pt x="4338540" y="4659677"/>
                  <a:pt x="4289766" y="4711450"/>
                </a:cubicBezTo>
                <a:cubicBezTo>
                  <a:pt x="4238344" y="4747694"/>
                  <a:pt x="4215457" y="4807131"/>
                  <a:pt x="4150870" y="4818480"/>
                </a:cubicBezTo>
                <a:cubicBezTo>
                  <a:pt x="4103683" y="4855538"/>
                  <a:pt x="4148748" y="4891762"/>
                  <a:pt x="4006639" y="4933815"/>
                </a:cubicBezTo>
                <a:cubicBezTo>
                  <a:pt x="3736045" y="4990755"/>
                  <a:pt x="3474704" y="5040115"/>
                  <a:pt x="3298210" y="5070790"/>
                </a:cubicBezTo>
                <a:cubicBezTo>
                  <a:pt x="3121717" y="5101466"/>
                  <a:pt x="3041810" y="5115566"/>
                  <a:pt x="2947678" y="5117869"/>
                </a:cubicBezTo>
                <a:cubicBezTo>
                  <a:pt x="2853544" y="5120174"/>
                  <a:pt x="2858560" y="5135060"/>
                  <a:pt x="2822169" y="5129396"/>
                </a:cubicBezTo>
                <a:lnTo>
                  <a:pt x="2538773" y="5313397"/>
                </a:lnTo>
                <a:cubicBezTo>
                  <a:pt x="2405817" y="5334661"/>
                  <a:pt x="2144167" y="5431620"/>
                  <a:pt x="2014500" y="5519744"/>
                </a:cubicBezTo>
                <a:cubicBezTo>
                  <a:pt x="1982084" y="5541774"/>
                  <a:pt x="1956346" y="5565847"/>
                  <a:pt x="1934391" y="5591335"/>
                </a:cubicBezTo>
                <a:lnTo>
                  <a:pt x="1892550" y="5649708"/>
                </a:lnTo>
                <a:lnTo>
                  <a:pt x="1854769" y="5647691"/>
                </a:lnTo>
                <a:cubicBezTo>
                  <a:pt x="1838936" y="5647705"/>
                  <a:pt x="1823701" y="5648312"/>
                  <a:pt x="1809461" y="5648628"/>
                </a:cubicBezTo>
                <a:cubicBezTo>
                  <a:pt x="1834147" y="5698228"/>
                  <a:pt x="1737274" y="5633540"/>
                  <a:pt x="1745150" y="5693879"/>
                </a:cubicBezTo>
                <a:cubicBezTo>
                  <a:pt x="1734532" y="5692199"/>
                  <a:pt x="1724002" y="5688669"/>
                  <a:pt x="1713375" y="5684672"/>
                </a:cubicBezTo>
                <a:lnTo>
                  <a:pt x="1707808" y="5682611"/>
                </a:lnTo>
                <a:lnTo>
                  <a:pt x="1679313" y="5672360"/>
                </a:lnTo>
                <a:lnTo>
                  <a:pt x="1646933" y="5666227"/>
                </a:lnTo>
                <a:cubicBezTo>
                  <a:pt x="1635170" y="5665926"/>
                  <a:pt x="1622939" y="5667937"/>
                  <a:pt x="1610055" y="5673643"/>
                </a:cubicBezTo>
                <a:cubicBezTo>
                  <a:pt x="1571890" y="5714775"/>
                  <a:pt x="1484024" y="5669440"/>
                  <a:pt x="1437641" y="5723266"/>
                </a:cubicBezTo>
                <a:cubicBezTo>
                  <a:pt x="1418992" y="5738521"/>
                  <a:pt x="1351540" y="5757985"/>
                  <a:pt x="1332869" y="5744752"/>
                </a:cubicBezTo>
                <a:cubicBezTo>
                  <a:pt x="1317589" y="5745326"/>
                  <a:pt x="1303391" y="5756388"/>
                  <a:pt x="1290525" y="5740036"/>
                </a:cubicBezTo>
                <a:cubicBezTo>
                  <a:pt x="1272146" y="5721242"/>
                  <a:pt x="1235243" y="5770261"/>
                  <a:pt x="1233107" y="5742106"/>
                </a:cubicBezTo>
                <a:lnTo>
                  <a:pt x="1214532" y="5753325"/>
                </a:lnTo>
                <a:lnTo>
                  <a:pt x="1199955" y="5744831"/>
                </a:lnTo>
                <a:cubicBezTo>
                  <a:pt x="1185016" y="5735734"/>
                  <a:pt x="1173414" y="5729861"/>
                  <a:pt x="1162337" y="5738048"/>
                </a:cubicBezTo>
                <a:cubicBezTo>
                  <a:pt x="1137920" y="5728689"/>
                  <a:pt x="1076212" y="5699490"/>
                  <a:pt x="1053457" y="5688676"/>
                </a:cubicBezTo>
                <a:cubicBezTo>
                  <a:pt x="1049315" y="5673592"/>
                  <a:pt x="1036434" y="5677184"/>
                  <a:pt x="1025798" y="5673166"/>
                </a:cubicBezTo>
                <a:cubicBezTo>
                  <a:pt x="1016787" y="5658576"/>
                  <a:pt x="965030" y="5652626"/>
                  <a:pt x="947900" y="5657848"/>
                </a:cubicBezTo>
                <a:cubicBezTo>
                  <a:pt x="900757" y="5681878"/>
                  <a:pt x="853518" y="5624981"/>
                  <a:pt x="815627" y="5642557"/>
                </a:cubicBezTo>
                <a:cubicBezTo>
                  <a:pt x="805172" y="5642805"/>
                  <a:pt x="796221" y="5640669"/>
                  <a:pt x="788251" y="5637065"/>
                </a:cubicBezTo>
                <a:lnTo>
                  <a:pt x="767822" y="5623450"/>
                </a:lnTo>
                <a:lnTo>
                  <a:pt x="765791" y="5612539"/>
                </a:lnTo>
                <a:lnTo>
                  <a:pt x="751230" y="5608092"/>
                </a:lnTo>
                <a:lnTo>
                  <a:pt x="748008" y="5605052"/>
                </a:lnTo>
                <a:cubicBezTo>
                  <a:pt x="741868" y="5599203"/>
                  <a:pt x="735661" y="5593704"/>
                  <a:pt x="728871" y="5589469"/>
                </a:cubicBezTo>
                <a:cubicBezTo>
                  <a:pt x="717035" y="5633700"/>
                  <a:pt x="669153" y="5560747"/>
                  <a:pt x="671898" y="5602363"/>
                </a:cubicBezTo>
                <a:cubicBezTo>
                  <a:pt x="632522" y="5586794"/>
                  <a:pt x="645467" y="5630489"/>
                  <a:pt x="615065" y="5580257"/>
                </a:cubicBezTo>
                <a:cubicBezTo>
                  <a:pt x="562379" y="5565593"/>
                  <a:pt x="441250" y="5523701"/>
                  <a:pt x="355785" y="5514383"/>
                </a:cubicBezTo>
                <a:cubicBezTo>
                  <a:pt x="309622" y="5509152"/>
                  <a:pt x="172894" y="5529342"/>
                  <a:pt x="102269" y="5524347"/>
                </a:cubicBezTo>
                <a:cubicBezTo>
                  <a:pt x="72050" y="5515878"/>
                  <a:pt x="41939" y="5516649"/>
                  <a:pt x="13160" y="5514159"/>
                </a:cubicBezTo>
                <a:lnTo>
                  <a:pt x="0" y="551173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noGrp="1"/>
          </p:cNvSpPr>
          <p:nvPr>
            <p:ph type="title" idx="4294967295"/>
          </p:nvPr>
        </p:nvSpPr>
        <p:spPr>
          <a:xfrm>
            <a:off x="838199" y="1068891"/>
            <a:ext cx="4259731" cy="198508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8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Total Payload Mass</a:t>
            </a:r>
          </a:p>
        </p:txBody>
      </p:sp>
      <p:sp>
        <p:nvSpPr>
          <p:cNvPr id="15" name="Freeform: Shape 14">
            <a:extLst>
              <a:ext uri="{FF2B5EF4-FFF2-40B4-BE49-F238E27FC236}">
                <a16:creationId xmlns:a16="http://schemas.microsoft.com/office/drawing/2014/main" id="{CF93DC6C-1BFD-4414-BF23-471C8831C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664" y="3440576"/>
            <a:ext cx="4114800" cy="2675059"/>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6">
            <a:extLst>
              <a:ext uri="{FF2B5EF4-FFF2-40B4-BE49-F238E27FC236}">
                <a16:creationId xmlns:a16="http://schemas.microsoft.com/office/drawing/2014/main" id="{001928A5-13A8-4372-8A77-BCAAE5553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4188" y="5840345"/>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586415" y="723153"/>
            <a:ext cx="4555782" cy="5392482"/>
          </a:xfrm>
          <a:prstGeom prst="rect">
            <a:avLst/>
          </a:prstGeom>
        </p:spPr>
        <p:txBody>
          <a:bodyPr vert="horz" lIns="91440" tIns="45720" rIns="91440" bIns="45720" rtlCol="0" anchor="ctr">
            <a:normAutofit/>
          </a:bodyPr>
          <a:lstStyle/>
          <a:p>
            <a:pPr>
              <a:spcBef>
                <a:spcPts val="1400"/>
              </a:spcBef>
            </a:pPr>
            <a:r>
              <a:rPr lang="en-US" sz="2000" dirty="0"/>
              <a:t>Query:</a:t>
            </a:r>
            <a:br>
              <a:rPr lang="en-US" sz="2000" dirty="0"/>
            </a:br>
            <a:r>
              <a:rPr lang="en-US" sz="2000" dirty="0"/>
              <a:t>%</a:t>
            </a:r>
            <a:r>
              <a:rPr lang="en-US" sz="2000" dirty="0" err="1"/>
              <a:t>sql</a:t>
            </a:r>
            <a:r>
              <a:rPr lang="en-US" sz="2000" dirty="0"/>
              <a:t> SELECT SUM(PAYLOAD_MASS__KG_) FROM SPACEXTABLE WHERE CUSTOMER = 'NASA (CRS)' AND </a:t>
            </a:r>
            <a:r>
              <a:rPr lang="en-US" sz="2000" dirty="0" err="1"/>
              <a:t>Booster_Version</a:t>
            </a:r>
            <a:r>
              <a:rPr lang="en-US" sz="2000" dirty="0"/>
              <a:t> IS NOT NULL AND </a:t>
            </a:r>
            <a:r>
              <a:rPr lang="en-US" sz="2000" dirty="0" err="1"/>
              <a:t>Booster_Version</a:t>
            </a:r>
            <a:r>
              <a:rPr lang="en-US" sz="2000" dirty="0"/>
              <a:t> != ‘’</a:t>
            </a:r>
          </a:p>
          <a:p>
            <a:pPr>
              <a:spcBef>
                <a:spcPts val="1400"/>
              </a:spcBef>
            </a:pPr>
            <a:endParaRPr lang="en-US" sz="2000" dirty="0"/>
          </a:p>
          <a:p>
            <a:pPr>
              <a:spcBef>
                <a:spcPts val="1400"/>
              </a:spcBef>
            </a:pPr>
            <a:r>
              <a:rPr lang="en-US" sz="2000" dirty="0"/>
              <a:t>Logic:</a:t>
            </a:r>
            <a:br>
              <a:rPr lang="en-US" sz="2000" dirty="0"/>
            </a:br>
            <a:r>
              <a:rPr lang="en-US" sz="2000" dirty="0"/>
              <a:t>Show the total amount of payload mass carried by launches using boosters from NASA (CRS). </a:t>
            </a:r>
            <a:br>
              <a:rPr lang="en-US" sz="2000" dirty="0"/>
            </a:br>
            <a:br>
              <a:rPr lang="en-US" sz="2000" dirty="0"/>
            </a:br>
            <a:r>
              <a:rPr lang="en-US" sz="2000" dirty="0"/>
              <a:t>The additional where parameters on </a:t>
            </a:r>
            <a:r>
              <a:rPr lang="en-US" sz="2000" dirty="0" err="1"/>
              <a:t>Booster_Version</a:t>
            </a:r>
            <a:r>
              <a:rPr lang="en-US" sz="2000" dirty="0"/>
              <a:t> ensures that there is a booster assigned to the launches included in the summed total.</a:t>
            </a:r>
          </a:p>
        </p:txBody>
      </p:sp>
      <p:pic>
        <p:nvPicPr>
          <p:cNvPr id="6" name="Picture 5" descr="Total sum of payload = 45596 kg">
            <a:extLst>
              <a:ext uri="{FF2B5EF4-FFF2-40B4-BE49-F238E27FC236}">
                <a16:creationId xmlns:a16="http://schemas.microsoft.com/office/drawing/2014/main" id="{15EF8833-5456-2A03-1523-26F7BA9BB058}"/>
              </a:ext>
            </a:extLst>
          </p:cNvPr>
          <p:cNvPicPr>
            <a:picLocks noChangeAspect="1"/>
          </p:cNvPicPr>
          <p:nvPr/>
        </p:nvPicPr>
        <p:blipFill>
          <a:blip r:embed="rId2"/>
          <a:stretch>
            <a:fillRect/>
          </a:stretch>
        </p:blipFill>
        <p:spPr>
          <a:xfrm>
            <a:off x="1049617" y="3964728"/>
            <a:ext cx="3836894" cy="1632364"/>
          </a:xfrm>
          <a:prstGeom prst="rect">
            <a:avLst/>
          </a:prstGeom>
        </p:spPr>
      </p:pic>
      <p:sp>
        <p:nvSpPr>
          <p:cNvPr id="4" name="Slide Number Placeholder 3">
            <a:extLst>
              <a:ext uri="{FF2B5EF4-FFF2-40B4-BE49-F238E27FC236}">
                <a16:creationId xmlns:a16="http://schemas.microsoft.com/office/drawing/2014/main" id="{D528596A-0847-664A-9D47-5096383E5E09}"/>
              </a:ext>
              <a:ext uri="{C183D7F6-B498-43B3-948B-1728B52AA6E4}">
                <adec:decorative xmlns:adec="http://schemas.microsoft.com/office/drawing/2017/decorative" val="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26</a:t>
            </a:fld>
            <a:endParaRPr lang="en-US" sz="1000">
              <a:solidFill>
                <a:schemeClr val="tx1">
                  <a:tint val="75000"/>
                </a:schemeClr>
              </a:solidFill>
              <a:latin typeface="+mn-lt"/>
            </a:endParaRPr>
          </a:p>
        </p:txBody>
      </p:sp>
    </p:spTree>
    <p:extLst>
      <p:ext uri="{BB962C8B-B14F-4D97-AF65-F5344CB8AC3E}">
        <p14:creationId xmlns:p14="http://schemas.microsoft.com/office/powerpoint/2010/main" val="4010014743"/>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A002C20-86F6-46B0-8392-A37CAC548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noGrp="1"/>
          </p:cNvSpPr>
          <p:nvPr>
            <p:ph type="title" idx="4294967295"/>
          </p:nvPr>
        </p:nvSpPr>
        <p:spPr>
          <a:xfrm>
            <a:off x="838200" y="365125"/>
            <a:ext cx="10515600"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2013625"/>
            <a:ext cx="4614759" cy="4163337"/>
          </a:xfrm>
          <a:prstGeom prst="rect">
            <a:avLst/>
          </a:prstGeom>
        </p:spPr>
        <p:txBody>
          <a:bodyPr vert="horz" lIns="91440" tIns="45720" rIns="91440" bIns="45720" rtlCol="0">
            <a:normAutofit/>
          </a:bodyPr>
          <a:lstStyle/>
          <a:p>
            <a:pPr>
              <a:spcBef>
                <a:spcPts val="1400"/>
              </a:spcBef>
            </a:pPr>
            <a:r>
              <a:rPr lang="en-US" sz="2000" dirty="0"/>
              <a:t>Query:</a:t>
            </a:r>
            <a:br>
              <a:rPr lang="en-US" sz="2000" dirty="0"/>
            </a:br>
            <a:r>
              <a:rPr lang="en-US" sz="2000" dirty="0"/>
              <a:t>%</a:t>
            </a:r>
            <a:r>
              <a:rPr lang="en-US" sz="2000" dirty="0" err="1"/>
              <a:t>sql</a:t>
            </a:r>
            <a:r>
              <a:rPr lang="en-US" sz="2000" dirty="0"/>
              <a:t> SELECT AVG(PAYLOAD_MASS__KG_) FROM SPACEXTABLE WHERE BOOSTER_VERSION = 'F9 v1.1’</a:t>
            </a:r>
          </a:p>
          <a:p>
            <a:pPr>
              <a:spcBef>
                <a:spcPts val="1400"/>
              </a:spcBef>
            </a:pPr>
            <a:endParaRPr lang="en-US" sz="2000" dirty="0"/>
          </a:p>
          <a:p>
            <a:pPr>
              <a:spcBef>
                <a:spcPts val="1400"/>
              </a:spcBef>
            </a:pPr>
            <a:r>
              <a:rPr lang="en-US" sz="2000" dirty="0"/>
              <a:t>Logic:</a:t>
            </a:r>
            <a:br>
              <a:rPr lang="en-US" sz="2000" dirty="0"/>
            </a:br>
            <a:r>
              <a:rPr lang="en-US" sz="2000" dirty="0"/>
              <a:t>Show the average payload mass for launches that used booster version ‘F9 v1.1’</a:t>
            </a:r>
          </a:p>
        </p:txBody>
      </p:sp>
      <p:sp>
        <p:nvSpPr>
          <p:cNvPr id="13" name="Freeform: Shape 12">
            <a:extLst>
              <a:ext uri="{FF2B5EF4-FFF2-40B4-BE49-F238E27FC236}">
                <a16:creationId xmlns:a16="http://schemas.microsoft.com/office/drawing/2014/main" id="{C2972F54-37E5-4215-8174-927CD8DD4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45247" y="1844620"/>
            <a:ext cx="5004044" cy="4257439"/>
          </a:xfrm>
          <a:custGeom>
            <a:avLst/>
            <a:gdLst>
              <a:gd name="connsiteX0" fmla="*/ 4996703 w 5004044"/>
              <a:gd name="connsiteY0" fmla="*/ 1884419 h 4257439"/>
              <a:gd name="connsiteX1" fmla="*/ 4999558 w 5004044"/>
              <a:gd name="connsiteY1" fmla="*/ 1895448 h 4257439"/>
              <a:gd name="connsiteX2" fmla="*/ 4998919 w 5004044"/>
              <a:gd name="connsiteY2" fmla="*/ 1955002 h 4257439"/>
              <a:gd name="connsiteX3" fmla="*/ 4997257 w 5004044"/>
              <a:gd name="connsiteY3" fmla="*/ 1954563 h 4257439"/>
              <a:gd name="connsiteX4" fmla="*/ 4997288 w 5004044"/>
              <a:gd name="connsiteY4" fmla="*/ 1935420 h 4257439"/>
              <a:gd name="connsiteX5" fmla="*/ 4996971 w 5004044"/>
              <a:gd name="connsiteY5" fmla="*/ 1897199 h 4257439"/>
              <a:gd name="connsiteX6" fmla="*/ 4995619 w 5004044"/>
              <a:gd name="connsiteY6" fmla="*/ 1855413 h 4257439"/>
              <a:gd name="connsiteX7" fmla="*/ 4996377 w 5004044"/>
              <a:gd name="connsiteY7" fmla="*/ 1868871 h 4257439"/>
              <a:gd name="connsiteX8" fmla="*/ 4996703 w 5004044"/>
              <a:gd name="connsiteY8" fmla="*/ 1884419 h 4257439"/>
              <a:gd name="connsiteX9" fmla="*/ 4993479 w 5004044"/>
              <a:gd name="connsiteY9" fmla="*/ 1871969 h 4257439"/>
              <a:gd name="connsiteX10" fmla="*/ 4994448 w 5004044"/>
              <a:gd name="connsiteY10" fmla="*/ 1857988 h 4257439"/>
              <a:gd name="connsiteX11" fmla="*/ 4995619 w 5004044"/>
              <a:gd name="connsiteY11" fmla="*/ 1855413 h 4257439"/>
              <a:gd name="connsiteX12" fmla="*/ 561880 w 5004044"/>
              <a:gd name="connsiteY12" fmla="*/ 1402651 h 4257439"/>
              <a:gd name="connsiteX13" fmla="*/ 559343 w 5004044"/>
              <a:gd name="connsiteY13" fmla="*/ 1406893 h 4257439"/>
              <a:gd name="connsiteX14" fmla="*/ 576521 w 5004044"/>
              <a:gd name="connsiteY14" fmla="*/ 1419992 h 4257439"/>
              <a:gd name="connsiteX15" fmla="*/ 596259 w 5004044"/>
              <a:gd name="connsiteY15" fmla="*/ 1423150 h 4257439"/>
              <a:gd name="connsiteX16" fmla="*/ 561880 w 5004044"/>
              <a:gd name="connsiteY16" fmla="*/ 1402651 h 4257439"/>
              <a:gd name="connsiteX17" fmla="*/ 741490 w 5004044"/>
              <a:gd name="connsiteY17" fmla="*/ 927208 h 4257439"/>
              <a:gd name="connsiteX18" fmla="*/ 944973 w 5004044"/>
              <a:gd name="connsiteY18" fmla="*/ 1054807 h 4257439"/>
              <a:gd name="connsiteX19" fmla="*/ 947781 w 5004044"/>
              <a:gd name="connsiteY19" fmla="*/ 1050516 h 4257439"/>
              <a:gd name="connsiteX20" fmla="*/ 741490 w 5004044"/>
              <a:gd name="connsiteY20" fmla="*/ 927208 h 4257439"/>
              <a:gd name="connsiteX21" fmla="*/ 4437179 w 5004044"/>
              <a:gd name="connsiteY21" fmla="*/ 969 h 4257439"/>
              <a:gd name="connsiteX22" fmla="*/ 4444201 w 5004044"/>
              <a:gd name="connsiteY22" fmla="*/ 18389 h 4257439"/>
              <a:gd name="connsiteX23" fmla="*/ 4430319 w 5004044"/>
              <a:gd name="connsiteY23" fmla="*/ 49621 h 4257439"/>
              <a:gd name="connsiteX24" fmla="*/ 4455614 w 5004044"/>
              <a:gd name="connsiteY24" fmla="*/ 105249 h 4257439"/>
              <a:gd name="connsiteX25" fmla="*/ 4563529 w 5004044"/>
              <a:gd name="connsiteY25" fmla="*/ 89046 h 4257439"/>
              <a:gd name="connsiteX26" fmla="*/ 4575967 w 5004044"/>
              <a:gd name="connsiteY26" fmla="*/ 105828 h 4257439"/>
              <a:gd name="connsiteX27" fmla="*/ 4581177 w 5004044"/>
              <a:gd name="connsiteY27" fmla="*/ 187773 h 4257439"/>
              <a:gd name="connsiteX28" fmla="*/ 4586660 w 5004044"/>
              <a:gd name="connsiteY28" fmla="*/ 207364 h 4257439"/>
              <a:gd name="connsiteX29" fmla="*/ 4601641 w 5004044"/>
              <a:gd name="connsiteY29" fmla="*/ 294858 h 4257439"/>
              <a:gd name="connsiteX30" fmla="*/ 4662523 w 5004044"/>
              <a:gd name="connsiteY30" fmla="*/ 423590 h 4257439"/>
              <a:gd name="connsiteX31" fmla="*/ 4724560 w 5004044"/>
              <a:gd name="connsiteY31" fmla="*/ 497719 h 4257439"/>
              <a:gd name="connsiteX32" fmla="*/ 4732841 w 5004044"/>
              <a:gd name="connsiteY32" fmla="*/ 519029 h 4257439"/>
              <a:gd name="connsiteX33" fmla="*/ 4749643 w 5004044"/>
              <a:gd name="connsiteY33" fmla="*/ 604622 h 4257439"/>
              <a:gd name="connsiteX34" fmla="*/ 4744753 w 5004044"/>
              <a:gd name="connsiteY34" fmla="*/ 623512 h 4257439"/>
              <a:gd name="connsiteX35" fmla="*/ 4720006 w 5004044"/>
              <a:gd name="connsiteY35" fmla="*/ 649070 h 4257439"/>
              <a:gd name="connsiteX36" fmla="*/ 4700653 w 5004044"/>
              <a:gd name="connsiteY36" fmla="*/ 704672 h 4257439"/>
              <a:gd name="connsiteX37" fmla="*/ 4662297 w 5004044"/>
              <a:gd name="connsiteY37" fmla="*/ 786401 h 4257439"/>
              <a:gd name="connsiteX38" fmla="*/ 4642954 w 5004044"/>
              <a:gd name="connsiteY38" fmla="*/ 811006 h 4257439"/>
              <a:gd name="connsiteX39" fmla="*/ 4658781 w 5004044"/>
              <a:gd name="connsiteY39" fmla="*/ 824342 h 4257439"/>
              <a:gd name="connsiteX40" fmla="*/ 4713981 w 5004044"/>
              <a:gd name="connsiteY40" fmla="*/ 916441 h 4257439"/>
              <a:gd name="connsiteX41" fmla="*/ 4642145 w 5004044"/>
              <a:gd name="connsiteY41" fmla="*/ 1035706 h 4257439"/>
              <a:gd name="connsiteX42" fmla="*/ 4604059 w 5004044"/>
              <a:gd name="connsiteY42" fmla="*/ 1073741 h 4257439"/>
              <a:gd name="connsiteX43" fmla="*/ 4680437 w 5004044"/>
              <a:gd name="connsiteY43" fmla="*/ 1071013 h 4257439"/>
              <a:gd name="connsiteX44" fmla="*/ 4708843 w 5004044"/>
              <a:gd name="connsiteY44" fmla="*/ 1110593 h 4257439"/>
              <a:gd name="connsiteX45" fmla="*/ 4721433 w 5004044"/>
              <a:gd name="connsiteY45" fmla="*/ 1130828 h 4257439"/>
              <a:gd name="connsiteX46" fmla="*/ 4799050 w 5004044"/>
              <a:gd name="connsiteY46" fmla="*/ 1256288 h 4257439"/>
              <a:gd name="connsiteX47" fmla="*/ 4788849 w 5004044"/>
              <a:gd name="connsiteY47" fmla="*/ 1296992 h 4257439"/>
              <a:gd name="connsiteX48" fmla="*/ 4677593 w 5004044"/>
              <a:gd name="connsiteY48" fmla="*/ 1504814 h 4257439"/>
              <a:gd name="connsiteX49" fmla="*/ 4806838 w 5004044"/>
              <a:gd name="connsiteY49" fmla="*/ 1534504 h 4257439"/>
              <a:gd name="connsiteX50" fmla="*/ 4818253 w 5004044"/>
              <a:gd name="connsiteY50" fmla="*/ 1621364 h 4257439"/>
              <a:gd name="connsiteX51" fmla="*/ 4887405 w 5004044"/>
              <a:gd name="connsiteY51" fmla="*/ 1708784 h 4257439"/>
              <a:gd name="connsiteX52" fmla="*/ 4987017 w 5004044"/>
              <a:gd name="connsiteY52" fmla="*/ 1847008 h 4257439"/>
              <a:gd name="connsiteX53" fmla="*/ 4993479 w 5004044"/>
              <a:gd name="connsiteY53" fmla="*/ 1871969 h 4257439"/>
              <a:gd name="connsiteX54" fmla="*/ 4993260 w 5004044"/>
              <a:gd name="connsiteY54" fmla="*/ 1875137 h 4257439"/>
              <a:gd name="connsiteX55" fmla="*/ 4990437 w 5004044"/>
              <a:gd name="connsiteY55" fmla="*/ 1933934 h 4257439"/>
              <a:gd name="connsiteX56" fmla="*/ 4989378 w 5004044"/>
              <a:gd name="connsiteY56" fmla="*/ 1952477 h 4257439"/>
              <a:gd name="connsiteX57" fmla="*/ 4982628 w 5004044"/>
              <a:gd name="connsiteY57" fmla="*/ 1950690 h 4257439"/>
              <a:gd name="connsiteX58" fmla="*/ 4970479 w 5004044"/>
              <a:gd name="connsiteY58" fmla="*/ 1944168 h 4257439"/>
              <a:gd name="connsiteX59" fmla="*/ 4961645 w 5004044"/>
              <a:gd name="connsiteY59" fmla="*/ 1968944 h 4257439"/>
              <a:gd name="connsiteX60" fmla="*/ 4980262 w 5004044"/>
              <a:gd name="connsiteY60" fmla="*/ 2014997 h 4257439"/>
              <a:gd name="connsiteX61" fmla="*/ 4988607 w 5004044"/>
              <a:gd name="connsiteY61" fmla="*/ 1965973 h 4257439"/>
              <a:gd name="connsiteX62" fmla="*/ 4989378 w 5004044"/>
              <a:gd name="connsiteY62" fmla="*/ 1952477 h 4257439"/>
              <a:gd name="connsiteX63" fmla="*/ 4997257 w 5004044"/>
              <a:gd name="connsiteY63" fmla="*/ 1954563 h 4257439"/>
              <a:gd name="connsiteX64" fmla="*/ 4997217 w 5004044"/>
              <a:gd name="connsiteY64" fmla="*/ 1978557 h 4257439"/>
              <a:gd name="connsiteX65" fmla="*/ 4990810 w 5004044"/>
              <a:gd name="connsiteY65" fmla="*/ 2100744 h 4257439"/>
              <a:gd name="connsiteX66" fmla="*/ 4889713 w 5004044"/>
              <a:gd name="connsiteY66" fmla="*/ 2285583 h 4257439"/>
              <a:gd name="connsiteX67" fmla="*/ 4803440 w 5004044"/>
              <a:gd name="connsiteY67" fmla="*/ 2367231 h 4257439"/>
              <a:gd name="connsiteX68" fmla="*/ 4613356 w 5004044"/>
              <a:gd name="connsiteY68" fmla="*/ 2702512 h 4257439"/>
              <a:gd name="connsiteX69" fmla="*/ 4553563 w 5004044"/>
              <a:gd name="connsiteY69" fmla="*/ 2810797 h 4257439"/>
              <a:gd name="connsiteX70" fmla="*/ 4602347 w 5004044"/>
              <a:gd name="connsiteY70" fmla="*/ 2836976 h 4257439"/>
              <a:gd name="connsiteX71" fmla="*/ 4516285 w 5004044"/>
              <a:gd name="connsiteY71" fmla="*/ 2954642 h 4257439"/>
              <a:gd name="connsiteX72" fmla="*/ 4414507 w 5004044"/>
              <a:gd name="connsiteY72" fmla="*/ 3086467 h 4257439"/>
              <a:gd name="connsiteX73" fmla="*/ 2327617 w 5004044"/>
              <a:gd name="connsiteY73" fmla="*/ 4253752 h 4257439"/>
              <a:gd name="connsiteX74" fmla="*/ 1214971 w 5004044"/>
              <a:gd name="connsiteY74" fmla="*/ 4203137 h 4257439"/>
              <a:gd name="connsiteX75" fmla="*/ 894535 w 5004044"/>
              <a:gd name="connsiteY75" fmla="*/ 4109150 h 4257439"/>
              <a:gd name="connsiteX76" fmla="*/ 781596 w 5004044"/>
              <a:gd name="connsiteY76" fmla="*/ 3991505 h 4257439"/>
              <a:gd name="connsiteX77" fmla="*/ 742373 w 5004044"/>
              <a:gd name="connsiteY77" fmla="*/ 3959843 h 4257439"/>
              <a:gd name="connsiteX78" fmla="*/ 646723 w 5004044"/>
              <a:gd name="connsiteY78" fmla="*/ 3926438 h 4257439"/>
              <a:gd name="connsiteX79" fmla="*/ 478839 w 5004044"/>
              <a:gd name="connsiteY79" fmla="*/ 3847272 h 4257439"/>
              <a:gd name="connsiteX80" fmla="*/ 537744 w 5004044"/>
              <a:gd name="connsiteY80" fmla="*/ 3812205 h 4257439"/>
              <a:gd name="connsiteX81" fmla="*/ 712950 w 5004044"/>
              <a:gd name="connsiteY81" fmla="*/ 3847065 h 4257439"/>
              <a:gd name="connsiteX82" fmla="*/ 839053 w 5004044"/>
              <a:gd name="connsiteY82" fmla="*/ 3842201 h 4257439"/>
              <a:gd name="connsiteX83" fmla="*/ 657388 w 5004044"/>
              <a:gd name="connsiteY83" fmla="*/ 3759142 h 4257439"/>
              <a:gd name="connsiteX84" fmla="*/ 479902 w 5004044"/>
              <a:gd name="connsiteY84" fmla="*/ 3640872 h 4257439"/>
              <a:gd name="connsiteX85" fmla="*/ 612982 w 5004044"/>
              <a:gd name="connsiteY85" fmla="*/ 3646162 h 4257439"/>
              <a:gd name="connsiteX86" fmla="*/ 617779 w 5004044"/>
              <a:gd name="connsiteY86" fmla="*/ 3625073 h 4257439"/>
              <a:gd name="connsiteX87" fmla="*/ 495792 w 5004044"/>
              <a:gd name="connsiteY87" fmla="*/ 3468542 h 4257439"/>
              <a:gd name="connsiteX88" fmla="*/ 436221 w 5004044"/>
              <a:gd name="connsiteY88" fmla="*/ 3407261 h 4257439"/>
              <a:gd name="connsiteX89" fmla="*/ 172652 w 5004044"/>
              <a:gd name="connsiteY89" fmla="*/ 3237768 h 4257439"/>
              <a:gd name="connsiteX90" fmla="*/ 417805 w 5004044"/>
              <a:gd name="connsiteY90" fmla="*/ 3290959 h 4257439"/>
              <a:gd name="connsiteX91" fmla="*/ 159629 w 5004044"/>
              <a:gd name="connsiteY91" fmla="*/ 3126522 h 4257439"/>
              <a:gd name="connsiteX92" fmla="*/ 35515 w 5004044"/>
              <a:gd name="connsiteY92" fmla="*/ 3070942 h 4257439"/>
              <a:gd name="connsiteX93" fmla="*/ 3001 w 5004044"/>
              <a:gd name="connsiteY93" fmla="*/ 3030820 h 4257439"/>
              <a:gd name="connsiteX94" fmla="*/ 56337 w 5004044"/>
              <a:gd name="connsiteY94" fmla="*/ 3011602 h 4257439"/>
              <a:gd name="connsiteX95" fmla="*/ 221626 w 5004044"/>
              <a:gd name="connsiteY95" fmla="*/ 3000137 h 4257439"/>
              <a:gd name="connsiteX96" fmla="*/ 12079 w 5004044"/>
              <a:gd name="connsiteY96" fmla="*/ 2895750 h 4257439"/>
              <a:gd name="connsiteX97" fmla="*/ 165389 w 5004044"/>
              <a:gd name="connsiteY97" fmla="*/ 2890511 h 4257439"/>
              <a:gd name="connsiteX98" fmla="*/ 206743 w 5004044"/>
              <a:gd name="connsiteY98" fmla="*/ 2827546 h 4257439"/>
              <a:gd name="connsiteX99" fmla="*/ 273631 w 5004044"/>
              <a:gd name="connsiteY99" fmla="*/ 2725917 h 4257439"/>
              <a:gd name="connsiteX100" fmla="*/ 320364 w 5004044"/>
              <a:gd name="connsiteY100" fmla="*/ 2667696 h 4257439"/>
              <a:gd name="connsiteX101" fmla="*/ 334074 w 5004044"/>
              <a:gd name="connsiteY101" fmla="*/ 2507770 h 4257439"/>
              <a:gd name="connsiteX102" fmla="*/ 284207 w 5004044"/>
              <a:gd name="connsiteY102" fmla="*/ 2344516 h 4257439"/>
              <a:gd name="connsiteX103" fmla="*/ 166166 w 5004044"/>
              <a:gd name="connsiteY103" fmla="*/ 2278376 h 4257439"/>
              <a:gd name="connsiteX104" fmla="*/ 194891 w 5004044"/>
              <a:gd name="connsiteY104" fmla="*/ 2175576 h 4257439"/>
              <a:gd name="connsiteX105" fmla="*/ 440332 w 5004044"/>
              <a:gd name="connsiteY105" fmla="*/ 2191712 h 4257439"/>
              <a:gd name="connsiteX106" fmla="*/ 63051 w 5004044"/>
              <a:gd name="connsiteY106" fmla="*/ 1942979 h 4257439"/>
              <a:gd name="connsiteX107" fmla="*/ 123612 w 5004044"/>
              <a:gd name="connsiteY107" fmla="*/ 1920903 h 4257439"/>
              <a:gd name="connsiteX108" fmla="*/ 120386 w 5004044"/>
              <a:gd name="connsiteY108" fmla="*/ 1903128 h 4257439"/>
              <a:gd name="connsiteX109" fmla="*/ 119318 w 5004044"/>
              <a:gd name="connsiteY109" fmla="*/ 1791355 h 4257439"/>
              <a:gd name="connsiteX110" fmla="*/ 127081 w 5004044"/>
              <a:gd name="connsiteY110" fmla="*/ 1738431 h 4257439"/>
              <a:gd name="connsiteX111" fmla="*/ 108310 w 5004044"/>
              <a:gd name="connsiteY111" fmla="*/ 1682600 h 4257439"/>
              <a:gd name="connsiteX112" fmla="*/ 385468 w 5004044"/>
              <a:gd name="connsiteY112" fmla="*/ 1739315 h 4257439"/>
              <a:gd name="connsiteX113" fmla="*/ 599777 w 5004044"/>
              <a:gd name="connsiteY113" fmla="*/ 1722044 h 4257439"/>
              <a:gd name="connsiteX114" fmla="*/ 593006 w 5004044"/>
              <a:gd name="connsiteY114" fmla="*/ 1716597 h 4257439"/>
              <a:gd name="connsiteX115" fmla="*/ 485736 w 5004044"/>
              <a:gd name="connsiteY115" fmla="*/ 1591625 h 4257439"/>
              <a:gd name="connsiteX116" fmla="*/ 481534 w 5004044"/>
              <a:gd name="connsiteY116" fmla="*/ 1588888 h 4257439"/>
              <a:gd name="connsiteX117" fmla="*/ 461623 w 5004044"/>
              <a:gd name="connsiteY117" fmla="*/ 1569314 h 4257439"/>
              <a:gd name="connsiteX118" fmla="*/ 441172 w 5004044"/>
              <a:gd name="connsiteY118" fmla="*/ 1549836 h 4257439"/>
              <a:gd name="connsiteX119" fmla="*/ 438173 w 5004044"/>
              <a:gd name="connsiteY119" fmla="*/ 1549732 h 4257439"/>
              <a:gd name="connsiteX120" fmla="*/ 409482 w 5004044"/>
              <a:gd name="connsiteY120" fmla="*/ 1509886 h 4257439"/>
              <a:gd name="connsiteX121" fmla="*/ 401143 w 5004044"/>
              <a:gd name="connsiteY121" fmla="*/ 1480995 h 4257439"/>
              <a:gd name="connsiteX122" fmla="*/ 370772 w 5004044"/>
              <a:gd name="connsiteY122" fmla="*/ 1452514 h 4257439"/>
              <a:gd name="connsiteX123" fmla="*/ 339699 w 5004044"/>
              <a:gd name="connsiteY123" fmla="*/ 1426688 h 4257439"/>
              <a:gd name="connsiteX124" fmla="*/ 265593 w 5004044"/>
              <a:gd name="connsiteY124" fmla="*/ 1412885 h 4257439"/>
              <a:gd name="connsiteX125" fmla="*/ 215085 w 5004044"/>
              <a:gd name="connsiteY125" fmla="*/ 1372144 h 4257439"/>
              <a:gd name="connsiteX126" fmla="*/ 274865 w 5004044"/>
              <a:gd name="connsiteY126" fmla="*/ 1375825 h 4257439"/>
              <a:gd name="connsiteX127" fmla="*/ 219220 w 5004044"/>
              <a:gd name="connsiteY127" fmla="*/ 1329666 h 4257439"/>
              <a:gd name="connsiteX128" fmla="*/ 187322 w 5004044"/>
              <a:gd name="connsiteY128" fmla="*/ 1278682 h 4257439"/>
              <a:gd name="connsiteX129" fmla="*/ 189878 w 5004044"/>
              <a:gd name="connsiteY129" fmla="*/ 1262417 h 4257439"/>
              <a:gd name="connsiteX130" fmla="*/ 204036 w 5004044"/>
              <a:gd name="connsiteY130" fmla="*/ 1262449 h 4257439"/>
              <a:gd name="connsiteX131" fmla="*/ 256133 w 5004044"/>
              <a:gd name="connsiteY131" fmla="*/ 1295950 h 4257439"/>
              <a:gd name="connsiteX132" fmla="*/ 323760 w 5004044"/>
              <a:gd name="connsiteY132" fmla="*/ 1342208 h 4257439"/>
              <a:gd name="connsiteX133" fmla="*/ 219957 w 5004044"/>
              <a:gd name="connsiteY133" fmla="*/ 1252997 h 4257439"/>
              <a:gd name="connsiteX134" fmla="*/ 145267 w 5004044"/>
              <a:gd name="connsiteY134" fmla="*/ 1188376 h 4257439"/>
              <a:gd name="connsiteX135" fmla="*/ 127649 w 5004044"/>
              <a:gd name="connsiteY135" fmla="*/ 1140248 h 4257439"/>
              <a:gd name="connsiteX136" fmla="*/ 133301 w 5004044"/>
              <a:gd name="connsiteY136" fmla="*/ 1126283 h 4257439"/>
              <a:gd name="connsiteX137" fmla="*/ 144665 w 5004044"/>
              <a:gd name="connsiteY137" fmla="*/ 1130919 h 4257439"/>
              <a:gd name="connsiteX138" fmla="*/ 154924 w 5004044"/>
              <a:gd name="connsiteY138" fmla="*/ 1141443 h 4257439"/>
              <a:gd name="connsiteX139" fmla="*/ 263706 w 5004044"/>
              <a:gd name="connsiteY139" fmla="*/ 1219972 h 4257439"/>
              <a:gd name="connsiteX140" fmla="*/ 423231 w 5004044"/>
              <a:gd name="connsiteY140" fmla="*/ 1325916 h 4257439"/>
              <a:gd name="connsiteX141" fmla="*/ 486543 w 5004044"/>
              <a:gd name="connsiteY141" fmla="*/ 1341940 h 4257439"/>
              <a:gd name="connsiteX142" fmla="*/ 305459 w 5004044"/>
              <a:gd name="connsiteY142" fmla="*/ 1191095 h 4257439"/>
              <a:gd name="connsiteX143" fmla="*/ 165967 w 5004044"/>
              <a:gd name="connsiteY143" fmla="*/ 995271 h 4257439"/>
              <a:gd name="connsiteX144" fmla="*/ 148803 w 5004044"/>
              <a:gd name="connsiteY144" fmla="*/ 982487 h 4257439"/>
              <a:gd name="connsiteX145" fmla="*/ 142975 w 5004044"/>
              <a:gd name="connsiteY145" fmla="*/ 973711 h 4257439"/>
              <a:gd name="connsiteX146" fmla="*/ 107228 w 5004044"/>
              <a:gd name="connsiteY146" fmla="*/ 903165 h 4257439"/>
              <a:gd name="connsiteX147" fmla="*/ 103961 w 5004044"/>
              <a:gd name="connsiteY147" fmla="*/ 884449 h 4257439"/>
              <a:gd name="connsiteX148" fmla="*/ 105398 w 5004044"/>
              <a:gd name="connsiteY148" fmla="*/ 848773 h 4257439"/>
              <a:gd name="connsiteX149" fmla="*/ 96106 w 5004044"/>
              <a:gd name="connsiteY149" fmla="*/ 829222 h 4257439"/>
              <a:gd name="connsiteX150" fmla="*/ 95233 w 5004044"/>
              <a:gd name="connsiteY150" fmla="*/ 815459 h 4257439"/>
              <a:gd name="connsiteX151" fmla="*/ 108754 w 5004044"/>
              <a:gd name="connsiteY151" fmla="*/ 813390 h 4257439"/>
              <a:gd name="connsiteX152" fmla="*/ 149184 w 5004044"/>
              <a:gd name="connsiteY152" fmla="*/ 854012 h 4257439"/>
              <a:gd name="connsiteX153" fmla="*/ 169922 w 5004044"/>
              <a:gd name="connsiteY153" fmla="*/ 855094 h 4257439"/>
              <a:gd name="connsiteX154" fmla="*/ 194734 w 5004044"/>
              <a:gd name="connsiteY154" fmla="*/ 849766 h 4257439"/>
              <a:gd name="connsiteX155" fmla="*/ 204833 w 5004044"/>
              <a:gd name="connsiteY155" fmla="*/ 862849 h 4257439"/>
              <a:gd name="connsiteX156" fmla="*/ 262674 w 5004044"/>
              <a:gd name="connsiteY156" fmla="*/ 921903 h 4257439"/>
              <a:gd name="connsiteX157" fmla="*/ 302202 w 5004044"/>
              <a:gd name="connsiteY157" fmla="*/ 923150 h 4257439"/>
              <a:gd name="connsiteX158" fmla="*/ 270912 w 5004044"/>
              <a:gd name="connsiteY158" fmla="*/ 917286 h 4257439"/>
              <a:gd name="connsiteX159" fmla="*/ 262498 w 5004044"/>
              <a:gd name="connsiteY159" fmla="*/ 899162 h 4257439"/>
              <a:gd name="connsiteX160" fmla="*/ 261759 w 5004044"/>
              <a:gd name="connsiteY160" fmla="*/ 882214 h 4257439"/>
              <a:gd name="connsiteX161" fmla="*/ 216117 w 5004044"/>
              <a:gd name="connsiteY161" fmla="*/ 846941 h 4257439"/>
              <a:gd name="connsiteX162" fmla="*/ 211969 w 5004044"/>
              <a:gd name="connsiteY162" fmla="*/ 845458 h 4257439"/>
              <a:gd name="connsiteX163" fmla="*/ 202383 w 5004044"/>
              <a:gd name="connsiteY163" fmla="*/ 831653 h 4257439"/>
              <a:gd name="connsiteX164" fmla="*/ 217302 w 5004044"/>
              <a:gd name="connsiteY164" fmla="*/ 817950 h 4257439"/>
              <a:gd name="connsiteX165" fmla="*/ 258185 w 5004044"/>
              <a:gd name="connsiteY165" fmla="*/ 825283 h 4257439"/>
              <a:gd name="connsiteX166" fmla="*/ 339019 w 5004044"/>
              <a:gd name="connsiteY166" fmla="*/ 887237 h 4257439"/>
              <a:gd name="connsiteX167" fmla="*/ 455541 w 5004044"/>
              <a:gd name="connsiteY167" fmla="*/ 987171 h 4257439"/>
              <a:gd name="connsiteX168" fmla="*/ 839737 w 5004044"/>
              <a:gd name="connsiteY168" fmla="*/ 1232154 h 4257439"/>
              <a:gd name="connsiteX169" fmla="*/ 987251 w 5004044"/>
              <a:gd name="connsiteY169" fmla="*/ 1312386 h 4257439"/>
              <a:gd name="connsiteX170" fmla="*/ 987828 w 5004044"/>
              <a:gd name="connsiteY170" fmla="*/ 1306906 h 4257439"/>
              <a:gd name="connsiteX171" fmla="*/ 987609 w 5004044"/>
              <a:gd name="connsiteY171" fmla="*/ 1301885 h 4257439"/>
              <a:gd name="connsiteX172" fmla="*/ 883773 w 5004044"/>
              <a:gd name="connsiteY172" fmla="*/ 1249366 h 4257439"/>
              <a:gd name="connsiteX173" fmla="*/ 658689 w 5004044"/>
              <a:gd name="connsiteY173" fmla="*/ 1075926 h 4257439"/>
              <a:gd name="connsiteX174" fmla="*/ 639221 w 5004044"/>
              <a:gd name="connsiteY174" fmla="*/ 1072721 h 4257439"/>
              <a:gd name="connsiteX175" fmla="*/ 607837 w 5004044"/>
              <a:gd name="connsiteY175" fmla="*/ 1046001 h 4257439"/>
              <a:gd name="connsiteX176" fmla="*/ 604057 w 5004044"/>
              <a:gd name="connsiteY176" fmla="*/ 1028006 h 4257439"/>
              <a:gd name="connsiteX177" fmla="*/ 535068 w 5004044"/>
              <a:gd name="connsiteY177" fmla="*/ 963012 h 4257439"/>
              <a:gd name="connsiteX178" fmla="*/ 398492 w 5004044"/>
              <a:gd name="connsiteY178" fmla="*/ 852702 h 4257439"/>
              <a:gd name="connsiteX179" fmla="*/ 370407 w 5004044"/>
              <a:gd name="connsiteY179" fmla="*/ 808003 h 4257439"/>
              <a:gd name="connsiteX180" fmla="*/ 373637 w 5004044"/>
              <a:gd name="connsiteY180" fmla="*/ 788457 h 4257439"/>
              <a:gd name="connsiteX181" fmla="*/ 388957 w 5004044"/>
              <a:gd name="connsiteY181" fmla="*/ 790181 h 4257439"/>
              <a:gd name="connsiteX182" fmla="*/ 445569 w 5004044"/>
              <a:gd name="connsiteY182" fmla="*/ 827313 h 4257439"/>
              <a:gd name="connsiteX183" fmla="*/ 503344 w 5004044"/>
              <a:gd name="connsiteY183" fmla="*/ 866138 h 4257439"/>
              <a:gd name="connsiteX184" fmla="*/ 497988 w 5004044"/>
              <a:gd name="connsiteY184" fmla="*/ 855698 h 4257439"/>
              <a:gd name="connsiteX185" fmla="*/ 395068 w 5004044"/>
              <a:gd name="connsiteY185" fmla="*/ 774238 h 4257439"/>
              <a:gd name="connsiteX186" fmla="*/ 321225 w 5004044"/>
              <a:gd name="connsiteY186" fmla="*/ 704090 h 4257439"/>
              <a:gd name="connsiteX187" fmla="*/ 310772 w 5004044"/>
              <a:gd name="connsiteY187" fmla="*/ 664187 h 4257439"/>
              <a:gd name="connsiteX188" fmla="*/ 316776 w 5004044"/>
              <a:gd name="connsiteY188" fmla="*/ 652057 h 4257439"/>
              <a:gd name="connsiteX189" fmla="*/ 326167 w 5004044"/>
              <a:gd name="connsiteY189" fmla="*/ 655144 h 4257439"/>
              <a:gd name="connsiteX190" fmla="*/ 339819 w 5004044"/>
              <a:gd name="connsiteY190" fmla="*/ 668549 h 4257439"/>
              <a:gd name="connsiteX191" fmla="*/ 435653 w 5004044"/>
              <a:gd name="connsiteY191" fmla="*/ 737342 h 4257439"/>
              <a:gd name="connsiteX192" fmla="*/ 594518 w 5004044"/>
              <a:gd name="connsiteY192" fmla="*/ 846882 h 4257439"/>
              <a:gd name="connsiteX193" fmla="*/ 665142 w 5004044"/>
              <a:gd name="connsiteY193" fmla="*/ 868257 h 4257439"/>
              <a:gd name="connsiteX194" fmla="*/ 660802 w 5004044"/>
              <a:gd name="connsiteY194" fmla="*/ 862382 h 4257439"/>
              <a:gd name="connsiteX195" fmla="*/ 499505 w 5004044"/>
              <a:gd name="connsiteY195" fmla="*/ 728286 h 4257439"/>
              <a:gd name="connsiteX196" fmla="*/ 345927 w 5004044"/>
              <a:gd name="connsiteY196" fmla="*/ 515339 h 4257439"/>
              <a:gd name="connsiteX197" fmla="*/ 338588 w 5004044"/>
              <a:gd name="connsiteY197" fmla="*/ 509361 h 4257439"/>
              <a:gd name="connsiteX198" fmla="*/ 327339 w 5004044"/>
              <a:gd name="connsiteY198" fmla="*/ 494900 h 4257439"/>
              <a:gd name="connsiteX199" fmla="*/ 303055 w 5004044"/>
              <a:gd name="connsiteY199" fmla="*/ 437512 h 4257439"/>
              <a:gd name="connsiteX200" fmla="*/ 292117 w 5004044"/>
              <a:gd name="connsiteY200" fmla="*/ 398959 h 4257439"/>
              <a:gd name="connsiteX201" fmla="*/ 292417 w 5004044"/>
              <a:gd name="connsiteY201" fmla="*/ 380879 h 4257439"/>
              <a:gd name="connsiteX202" fmla="*/ 280259 w 5004044"/>
              <a:gd name="connsiteY202" fmla="*/ 358039 h 4257439"/>
              <a:gd name="connsiteX203" fmla="*/ 277426 w 5004044"/>
              <a:gd name="connsiteY203" fmla="*/ 343041 h 4257439"/>
              <a:gd name="connsiteX204" fmla="*/ 292014 w 5004044"/>
              <a:gd name="connsiteY204" fmla="*/ 340466 h 4257439"/>
              <a:gd name="connsiteX205" fmla="*/ 333039 w 5004044"/>
              <a:gd name="connsiteY205" fmla="*/ 382248 h 4257439"/>
              <a:gd name="connsiteX206" fmla="*/ 352439 w 5004044"/>
              <a:gd name="connsiteY206" fmla="*/ 383884 h 4257439"/>
              <a:gd name="connsiteX207" fmla="*/ 381981 w 5004044"/>
              <a:gd name="connsiteY207" fmla="*/ 380883 h 4257439"/>
              <a:gd name="connsiteX208" fmla="*/ 402615 w 5004044"/>
              <a:gd name="connsiteY208" fmla="*/ 410767 h 4257439"/>
              <a:gd name="connsiteX209" fmla="*/ 488827 w 5004044"/>
              <a:gd name="connsiteY209" fmla="*/ 452479 h 4257439"/>
              <a:gd name="connsiteX210" fmla="*/ 453360 w 5004044"/>
              <a:gd name="connsiteY210" fmla="*/ 444507 h 4257439"/>
              <a:gd name="connsiteX211" fmla="*/ 444814 w 5004044"/>
              <a:gd name="connsiteY211" fmla="*/ 429568 h 4257439"/>
              <a:gd name="connsiteX212" fmla="*/ 442720 w 5004044"/>
              <a:gd name="connsiteY212" fmla="*/ 406534 h 4257439"/>
              <a:gd name="connsiteX213" fmla="*/ 399647 w 5004044"/>
              <a:gd name="connsiteY213" fmla="*/ 373970 h 4257439"/>
              <a:gd name="connsiteX214" fmla="*/ 390458 w 5004044"/>
              <a:gd name="connsiteY214" fmla="*/ 369266 h 4257439"/>
              <a:gd name="connsiteX215" fmla="*/ 384776 w 5004044"/>
              <a:gd name="connsiteY215" fmla="*/ 357618 h 4257439"/>
              <a:gd name="connsiteX216" fmla="*/ 395456 w 5004044"/>
              <a:gd name="connsiteY216" fmla="*/ 346561 h 4257439"/>
              <a:gd name="connsiteX217" fmla="*/ 409490 w 5004044"/>
              <a:gd name="connsiteY217" fmla="*/ 343767 h 4257439"/>
              <a:gd name="connsiteX218" fmla="*/ 459406 w 5004044"/>
              <a:gd name="connsiteY218" fmla="*/ 364686 h 4257439"/>
              <a:gd name="connsiteX219" fmla="*/ 603593 w 5004044"/>
              <a:gd name="connsiteY219" fmla="*/ 487253 h 4257439"/>
              <a:gd name="connsiteX220" fmla="*/ 758457 w 5004044"/>
              <a:gd name="connsiteY220" fmla="*/ 592438 h 4257439"/>
              <a:gd name="connsiteX221" fmla="*/ 1126835 w 5004044"/>
              <a:gd name="connsiteY221" fmla="*/ 818073 h 4257439"/>
              <a:gd name="connsiteX222" fmla="*/ 1748686 w 5004044"/>
              <a:gd name="connsiteY222" fmla="*/ 913256 h 4257439"/>
              <a:gd name="connsiteX223" fmla="*/ 2345605 w 5004044"/>
              <a:gd name="connsiteY223" fmla="*/ 842682 h 4257439"/>
              <a:gd name="connsiteX224" fmla="*/ 2430665 w 5004044"/>
              <a:gd name="connsiteY224" fmla="*/ 833044 h 4257439"/>
              <a:gd name="connsiteX225" fmla="*/ 3874549 w 5004044"/>
              <a:gd name="connsiteY225" fmla="*/ 345713 h 4257439"/>
              <a:gd name="connsiteX226" fmla="*/ 4079914 w 5004044"/>
              <a:gd name="connsiteY226" fmla="*/ 235770 h 4257439"/>
              <a:gd name="connsiteX227" fmla="*/ 4115814 w 5004044"/>
              <a:gd name="connsiteY227" fmla="*/ 249002 h 4257439"/>
              <a:gd name="connsiteX228" fmla="*/ 4129591 w 5004044"/>
              <a:gd name="connsiteY228" fmla="*/ 251735 h 4257439"/>
              <a:gd name="connsiteX229" fmla="*/ 4131313 w 5004044"/>
              <a:gd name="connsiteY229" fmla="*/ 253264 h 4257439"/>
              <a:gd name="connsiteX230" fmla="*/ 4132779 w 5004044"/>
              <a:gd name="connsiteY230" fmla="*/ 252368 h 4257439"/>
              <a:gd name="connsiteX231" fmla="*/ 4129591 w 5004044"/>
              <a:gd name="connsiteY231" fmla="*/ 251735 h 4257439"/>
              <a:gd name="connsiteX232" fmla="*/ 4126781 w 5004044"/>
              <a:gd name="connsiteY232" fmla="*/ 249241 h 4257439"/>
              <a:gd name="connsiteX233" fmla="*/ 4126159 w 5004044"/>
              <a:gd name="connsiteY233" fmla="*/ 241207 h 4257439"/>
              <a:gd name="connsiteX234" fmla="*/ 4145347 w 5004044"/>
              <a:gd name="connsiteY234" fmla="*/ 206824 h 4257439"/>
              <a:gd name="connsiteX235" fmla="*/ 4183377 w 5004044"/>
              <a:gd name="connsiteY235" fmla="*/ 186195 h 4257439"/>
              <a:gd name="connsiteX236" fmla="*/ 4203065 w 5004044"/>
              <a:gd name="connsiteY236" fmla="*/ 194422 h 4257439"/>
              <a:gd name="connsiteX237" fmla="*/ 4228763 w 5004044"/>
              <a:gd name="connsiteY237" fmla="*/ 203170 h 4257439"/>
              <a:gd name="connsiteX238" fmla="*/ 4343373 w 5004044"/>
              <a:gd name="connsiteY238" fmla="*/ 90903 h 4257439"/>
              <a:gd name="connsiteX239" fmla="*/ 4421541 w 5004044"/>
              <a:gd name="connsiteY239" fmla="*/ 10686 h 4257439"/>
              <a:gd name="connsiteX240" fmla="*/ 4437179 w 5004044"/>
              <a:gd name="connsiteY240" fmla="*/ 969 h 425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5004044" h="4257439">
                <a:moveTo>
                  <a:pt x="4996703" y="1884419"/>
                </a:moveTo>
                <a:lnTo>
                  <a:pt x="4999558" y="1895448"/>
                </a:lnTo>
                <a:cubicBezTo>
                  <a:pt x="5005407" y="1925309"/>
                  <a:pt x="5005885" y="1948588"/>
                  <a:pt x="4998919" y="1955002"/>
                </a:cubicBezTo>
                <a:lnTo>
                  <a:pt x="4997257" y="1954563"/>
                </a:lnTo>
                <a:lnTo>
                  <a:pt x="4997288" y="1935420"/>
                </a:lnTo>
                <a:cubicBezTo>
                  <a:pt x="4997241" y="1921584"/>
                  <a:pt x="4997129" y="1908567"/>
                  <a:pt x="4996971" y="1897199"/>
                </a:cubicBezTo>
                <a:close/>
                <a:moveTo>
                  <a:pt x="4995619" y="1855413"/>
                </a:moveTo>
                <a:cubicBezTo>
                  <a:pt x="4995887" y="1856868"/>
                  <a:pt x="4996145" y="1861630"/>
                  <a:pt x="4996377" y="1868871"/>
                </a:cubicBezTo>
                <a:lnTo>
                  <a:pt x="4996703" y="1884419"/>
                </a:lnTo>
                <a:lnTo>
                  <a:pt x="4993479" y="1871969"/>
                </a:lnTo>
                <a:lnTo>
                  <a:pt x="4994448" y="1857988"/>
                </a:lnTo>
                <a:cubicBezTo>
                  <a:pt x="4994836" y="1854434"/>
                  <a:pt x="4995221" y="1853309"/>
                  <a:pt x="4995619" y="1855413"/>
                </a:cubicBezTo>
                <a:close/>
                <a:moveTo>
                  <a:pt x="561880" y="1402651"/>
                </a:moveTo>
                <a:cubicBezTo>
                  <a:pt x="561124" y="1404050"/>
                  <a:pt x="560098" y="1405494"/>
                  <a:pt x="559343" y="1406893"/>
                </a:cubicBezTo>
                <a:cubicBezTo>
                  <a:pt x="564992" y="1411590"/>
                  <a:pt x="570885" y="1415610"/>
                  <a:pt x="576521" y="1419992"/>
                </a:cubicBezTo>
                <a:cubicBezTo>
                  <a:pt x="583100" y="1421044"/>
                  <a:pt x="589950" y="1422050"/>
                  <a:pt x="596259" y="1423150"/>
                </a:cubicBezTo>
                <a:cubicBezTo>
                  <a:pt x="584800" y="1416317"/>
                  <a:pt x="573340" y="1409483"/>
                  <a:pt x="561880" y="1402651"/>
                </a:cubicBezTo>
                <a:close/>
                <a:moveTo>
                  <a:pt x="741490" y="927208"/>
                </a:moveTo>
                <a:cubicBezTo>
                  <a:pt x="799034" y="985684"/>
                  <a:pt x="870087" y="1023113"/>
                  <a:pt x="944973" y="1054807"/>
                </a:cubicBezTo>
                <a:cubicBezTo>
                  <a:pt x="945998" y="1053361"/>
                  <a:pt x="946754" y="1051963"/>
                  <a:pt x="947781" y="1050516"/>
                </a:cubicBezTo>
                <a:cubicBezTo>
                  <a:pt x="879021" y="1009518"/>
                  <a:pt x="810249" y="968207"/>
                  <a:pt x="741490" y="927208"/>
                </a:cubicBezTo>
                <a:close/>
                <a:moveTo>
                  <a:pt x="4437179" y="969"/>
                </a:moveTo>
                <a:cubicBezTo>
                  <a:pt x="4443841" y="3904"/>
                  <a:pt x="4445992" y="9534"/>
                  <a:pt x="4444201" y="18389"/>
                </a:cubicBezTo>
                <a:cubicBezTo>
                  <a:pt x="4441695" y="29585"/>
                  <a:pt x="4436433" y="40002"/>
                  <a:pt x="4430319" y="49621"/>
                </a:cubicBezTo>
                <a:cubicBezTo>
                  <a:pt x="4401802" y="94822"/>
                  <a:pt x="4415372" y="106342"/>
                  <a:pt x="4455614" y="105249"/>
                </a:cubicBezTo>
                <a:cubicBezTo>
                  <a:pt x="4491507" y="104290"/>
                  <a:pt x="4527369" y="96378"/>
                  <a:pt x="4563529" y="89046"/>
                </a:cubicBezTo>
                <a:cubicBezTo>
                  <a:pt x="4581331" y="85271"/>
                  <a:pt x="4582237" y="87326"/>
                  <a:pt x="4575967" y="105828"/>
                </a:cubicBezTo>
                <a:cubicBezTo>
                  <a:pt x="4565867" y="136392"/>
                  <a:pt x="4565181" y="164346"/>
                  <a:pt x="4581177" y="187773"/>
                </a:cubicBezTo>
                <a:cubicBezTo>
                  <a:pt x="4584949" y="193117"/>
                  <a:pt x="4587668" y="199279"/>
                  <a:pt x="4586660" y="207364"/>
                </a:cubicBezTo>
                <a:cubicBezTo>
                  <a:pt x="4582114" y="240426"/>
                  <a:pt x="4591735" y="267509"/>
                  <a:pt x="4601641" y="294858"/>
                </a:cubicBezTo>
                <a:cubicBezTo>
                  <a:pt x="4618339" y="340618"/>
                  <a:pt x="4639505" y="382741"/>
                  <a:pt x="4662523" y="423590"/>
                </a:cubicBezTo>
                <a:cubicBezTo>
                  <a:pt x="4678751" y="452354"/>
                  <a:pt x="4689013" y="487863"/>
                  <a:pt x="4724560" y="497719"/>
                </a:cubicBezTo>
                <a:cubicBezTo>
                  <a:pt x="4733099" y="500006"/>
                  <a:pt x="4735915" y="508366"/>
                  <a:pt x="4732841" y="519029"/>
                </a:cubicBezTo>
                <a:cubicBezTo>
                  <a:pt x="4722677" y="554348"/>
                  <a:pt x="4730947" y="581670"/>
                  <a:pt x="4749643" y="604622"/>
                </a:cubicBezTo>
                <a:cubicBezTo>
                  <a:pt x="4756255" y="612626"/>
                  <a:pt x="4753773" y="618125"/>
                  <a:pt x="4744753" y="623512"/>
                </a:cubicBezTo>
                <a:cubicBezTo>
                  <a:pt x="4734394" y="629453"/>
                  <a:pt x="4726335" y="638149"/>
                  <a:pt x="4720006" y="649070"/>
                </a:cubicBezTo>
                <a:cubicBezTo>
                  <a:pt x="4709614" y="666719"/>
                  <a:pt x="4704721" y="685611"/>
                  <a:pt x="4700653" y="704672"/>
                </a:cubicBezTo>
                <a:cubicBezTo>
                  <a:pt x="4694336" y="734569"/>
                  <a:pt x="4686883" y="763401"/>
                  <a:pt x="4662297" y="786401"/>
                </a:cubicBezTo>
                <a:cubicBezTo>
                  <a:pt x="4654979" y="793386"/>
                  <a:pt x="4649109" y="802330"/>
                  <a:pt x="4642954" y="811006"/>
                </a:cubicBezTo>
                <a:cubicBezTo>
                  <a:pt x="4644917" y="818566"/>
                  <a:pt x="4649771" y="823719"/>
                  <a:pt x="4658781" y="824342"/>
                </a:cubicBezTo>
                <a:cubicBezTo>
                  <a:pt x="4716129" y="828453"/>
                  <a:pt x="4713587" y="870017"/>
                  <a:pt x="4713981" y="916441"/>
                </a:cubicBezTo>
                <a:cubicBezTo>
                  <a:pt x="4714583" y="973897"/>
                  <a:pt x="4682235" y="1006173"/>
                  <a:pt x="4642145" y="1035706"/>
                </a:cubicBezTo>
                <a:cubicBezTo>
                  <a:pt x="4628425" y="1045718"/>
                  <a:pt x="4608421" y="1048933"/>
                  <a:pt x="4604059" y="1073741"/>
                </a:cubicBezTo>
                <a:cubicBezTo>
                  <a:pt x="4628007" y="1092285"/>
                  <a:pt x="4655309" y="1069123"/>
                  <a:pt x="4680437" y="1071013"/>
                </a:cubicBezTo>
                <a:cubicBezTo>
                  <a:pt x="4701201" y="1072723"/>
                  <a:pt x="4734847" y="1063938"/>
                  <a:pt x="4708843" y="1110593"/>
                </a:cubicBezTo>
                <a:cubicBezTo>
                  <a:pt x="4701273" y="1124265"/>
                  <a:pt x="4711111" y="1131384"/>
                  <a:pt x="4721433" y="1130828"/>
                </a:cubicBezTo>
                <a:cubicBezTo>
                  <a:pt x="4805036" y="1125241"/>
                  <a:pt x="4770374" y="1216755"/>
                  <a:pt x="4799050" y="1256288"/>
                </a:cubicBezTo>
                <a:cubicBezTo>
                  <a:pt x="4807135" y="1266880"/>
                  <a:pt x="4800233" y="1289605"/>
                  <a:pt x="4788849" y="1296992"/>
                </a:cubicBezTo>
                <a:cubicBezTo>
                  <a:pt x="4716605" y="1344534"/>
                  <a:pt x="4710171" y="1427902"/>
                  <a:pt x="4677593" y="1504814"/>
                </a:cubicBezTo>
                <a:cubicBezTo>
                  <a:pt x="4717444" y="1525929"/>
                  <a:pt x="4764171" y="1523690"/>
                  <a:pt x="4806838" y="1534504"/>
                </a:cubicBezTo>
                <a:cubicBezTo>
                  <a:pt x="4851155" y="1545658"/>
                  <a:pt x="4851771" y="1559782"/>
                  <a:pt x="4818253" y="1621364"/>
                </a:cubicBezTo>
                <a:cubicBezTo>
                  <a:pt x="4912245" y="1616790"/>
                  <a:pt x="4912245" y="1616790"/>
                  <a:pt x="4887405" y="1708784"/>
                </a:cubicBezTo>
                <a:cubicBezTo>
                  <a:pt x="4926883" y="1705769"/>
                  <a:pt x="4965617" y="1779266"/>
                  <a:pt x="4987017" y="1847008"/>
                </a:cubicBezTo>
                <a:lnTo>
                  <a:pt x="4993479" y="1871969"/>
                </a:lnTo>
                <a:lnTo>
                  <a:pt x="4993260" y="1875137"/>
                </a:lnTo>
                <a:cubicBezTo>
                  <a:pt x="4992440" y="1890359"/>
                  <a:pt x="4991543" y="1912093"/>
                  <a:pt x="4990437" y="1933934"/>
                </a:cubicBezTo>
                <a:lnTo>
                  <a:pt x="4989378" y="1952477"/>
                </a:lnTo>
                <a:lnTo>
                  <a:pt x="4982628" y="1950690"/>
                </a:lnTo>
                <a:cubicBezTo>
                  <a:pt x="4977177" y="1945881"/>
                  <a:pt x="4973287" y="1944057"/>
                  <a:pt x="4970479" y="1944168"/>
                </a:cubicBezTo>
                <a:cubicBezTo>
                  <a:pt x="4962059" y="1944498"/>
                  <a:pt x="4963394" y="1962230"/>
                  <a:pt x="4961645" y="1968944"/>
                </a:cubicBezTo>
                <a:cubicBezTo>
                  <a:pt x="4955769" y="1990222"/>
                  <a:pt x="4970405" y="2001239"/>
                  <a:pt x="4980262" y="2014997"/>
                </a:cubicBezTo>
                <a:cubicBezTo>
                  <a:pt x="4983953" y="2020039"/>
                  <a:pt x="4986587" y="1996490"/>
                  <a:pt x="4988607" y="1965973"/>
                </a:cubicBezTo>
                <a:lnTo>
                  <a:pt x="4989378" y="1952477"/>
                </a:lnTo>
                <a:lnTo>
                  <a:pt x="4997257" y="1954563"/>
                </a:lnTo>
                <a:lnTo>
                  <a:pt x="4997217" y="1978557"/>
                </a:lnTo>
                <a:cubicBezTo>
                  <a:pt x="4996813" y="2037141"/>
                  <a:pt x="4995076" y="2095563"/>
                  <a:pt x="4990810" y="2100744"/>
                </a:cubicBezTo>
                <a:cubicBezTo>
                  <a:pt x="4945575" y="2155854"/>
                  <a:pt x="4978545" y="2256304"/>
                  <a:pt x="4889713" y="2285583"/>
                </a:cubicBezTo>
                <a:cubicBezTo>
                  <a:pt x="4849735" y="2298967"/>
                  <a:pt x="4831955" y="2340690"/>
                  <a:pt x="4803440" y="2367231"/>
                </a:cubicBezTo>
                <a:cubicBezTo>
                  <a:pt x="4704002" y="2459108"/>
                  <a:pt x="4639535" y="2566320"/>
                  <a:pt x="4613356" y="2702512"/>
                </a:cubicBezTo>
                <a:cubicBezTo>
                  <a:pt x="4606017" y="2740180"/>
                  <a:pt x="4573792" y="2775282"/>
                  <a:pt x="4553563" y="2810797"/>
                </a:cubicBezTo>
                <a:cubicBezTo>
                  <a:pt x="4565127" y="2832476"/>
                  <a:pt x="4619667" y="2772245"/>
                  <a:pt x="4602347" y="2836976"/>
                </a:cubicBezTo>
                <a:cubicBezTo>
                  <a:pt x="4589232" y="2885784"/>
                  <a:pt x="4551577" y="2921212"/>
                  <a:pt x="4516285" y="2954642"/>
                </a:cubicBezTo>
                <a:cubicBezTo>
                  <a:pt x="4475753" y="2992790"/>
                  <a:pt x="4430641" y="3025740"/>
                  <a:pt x="4414507" y="3086467"/>
                </a:cubicBezTo>
                <a:cubicBezTo>
                  <a:pt x="4410989" y="3099423"/>
                  <a:pt x="3564181" y="4149656"/>
                  <a:pt x="2327617" y="4253752"/>
                </a:cubicBezTo>
                <a:cubicBezTo>
                  <a:pt x="2125545" y="4270760"/>
                  <a:pt x="1322624" y="4224619"/>
                  <a:pt x="1214971" y="4203137"/>
                </a:cubicBezTo>
                <a:cubicBezTo>
                  <a:pt x="1104292" y="4180925"/>
                  <a:pt x="1007789" y="4121736"/>
                  <a:pt x="894535" y="4109150"/>
                </a:cubicBezTo>
                <a:cubicBezTo>
                  <a:pt x="834632" y="4102646"/>
                  <a:pt x="776274" y="4081635"/>
                  <a:pt x="781596" y="3991505"/>
                </a:cubicBezTo>
                <a:cubicBezTo>
                  <a:pt x="783201" y="3965920"/>
                  <a:pt x="766642" y="3948284"/>
                  <a:pt x="742373" y="3959843"/>
                </a:cubicBezTo>
                <a:cubicBezTo>
                  <a:pt x="696510" y="3981854"/>
                  <a:pt x="673849" y="3949166"/>
                  <a:pt x="646723" y="3926438"/>
                </a:cubicBezTo>
                <a:cubicBezTo>
                  <a:pt x="598687" y="3886210"/>
                  <a:pt x="552406" y="3842509"/>
                  <a:pt x="478839" y="3847272"/>
                </a:cubicBezTo>
                <a:cubicBezTo>
                  <a:pt x="491215" y="3806501"/>
                  <a:pt x="515519" y="3808222"/>
                  <a:pt x="537744" y="3812205"/>
                </a:cubicBezTo>
                <a:cubicBezTo>
                  <a:pt x="596474" y="3823029"/>
                  <a:pt x="654233" y="3836554"/>
                  <a:pt x="712950" y="3847065"/>
                </a:cubicBezTo>
                <a:cubicBezTo>
                  <a:pt x="751090" y="3853931"/>
                  <a:pt x="789463" y="3866135"/>
                  <a:pt x="839053" y="3842201"/>
                </a:cubicBezTo>
                <a:cubicBezTo>
                  <a:pt x="792472" y="3772935"/>
                  <a:pt x="718132" y="3772458"/>
                  <a:pt x="657388" y="3759142"/>
                </a:cubicBezTo>
                <a:cubicBezTo>
                  <a:pt x="581525" y="3742486"/>
                  <a:pt x="535038" y="3694078"/>
                  <a:pt x="479902" y="3640872"/>
                </a:cubicBezTo>
                <a:cubicBezTo>
                  <a:pt x="534356" y="3616078"/>
                  <a:pt x="570138" y="3656255"/>
                  <a:pt x="612982" y="3646162"/>
                </a:cubicBezTo>
                <a:cubicBezTo>
                  <a:pt x="615057" y="3637572"/>
                  <a:pt x="618333" y="3625291"/>
                  <a:pt x="617779" y="3625073"/>
                </a:cubicBezTo>
                <a:cubicBezTo>
                  <a:pt x="545776" y="3603308"/>
                  <a:pt x="510266" y="3544423"/>
                  <a:pt x="495792" y="3468542"/>
                </a:cubicBezTo>
                <a:cubicBezTo>
                  <a:pt x="488366" y="3429369"/>
                  <a:pt x="462153" y="3421345"/>
                  <a:pt x="436221" y="3407261"/>
                </a:cubicBezTo>
                <a:cubicBezTo>
                  <a:pt x="345019" y="3357258"/>
                  <a:pt x="249255" y="3315018"/>
                  <a:pt x="172652" y="3237768"/>
                </a:cubicBezTo>
                <a:cubicBezTo>
                  <a:pt x="256919" y="3234912"/>
                  <a:pt x="326749" y="3281731"/>
                  <a:pt x="417805" y="3290959"/>
                </a:cubicBezTo>
                <a:cubicBezTo>
                  <a:pt x="341913" y="3205043"/>
                  <a:pt x="246803" y="3171544"/>
                  <a:pt x="159629" y="3126522"/>
                </a:cubicBezTo>
                <a:cubicBezTo>
                  <a:pt x="119806" y="3106035"/>
                  <a:pt x="82625" y="3077492"/>
                  <a:pt x="35515" y="3070942"/>
                </a:cubicBezTo>
                <a:cubicBezTo>
                  <a:pt x="18803" y="3068516"/>
                  <a:pt x="-9231" y="3062395"/>
                  <a:pt x="3001" y="3030820"/>
                </a:cubicBezTo>
                <a:cubicBezTo>
                  <a:pt x="13293" y="3004651"/>
                  <a:pt x="35761" y="3007959"/>
                  <a:pt x="56337" y="3011602"/>
                </a:cubicBezTo>
                <a:cubicBezTo>
                  <a:pt x="105732" y="3020594"/>
                  <a:pt x="155993" y="3012038"/>
                  <a:pt x="221626" y="3000137"/>
                </a:cubicBezTo>
                <a:cubicBezTo>
                  <a:pt x="163022" y="2929831"/>
                  <a:pt x="63027" y="2971519"/>
                  <a:pt x="12079" y="2895750"/>
                </a:cubicBezTo>
                <a:cubicBezTo>
                  <a:pt x="70612" y="2870868"/>
                  <a:pt x="117312" y="2892988"/>
                  <a:pt x="165389" y="2890511"/>
                </a:cubicBezTo>
                <a:cubicBezTo>
                  <a:pt x="208846" y="2888217"/>
                  <a:pt x="219022" y="2871872"/>
                  <a:pt x="206743" y="2827546"/>
                </a:cubicBezTo>
                <a:cubicBezTo>
                  <a:pt x="187666" y="2758486"/>
                  <a:pt x="209823" y="2717255"/>
                  <a:pt x="273631" y="2725917"/>
                </a:cubicBezTo>
                <a:cubicBezTo>
                  <a:pt x="332792" y="2734135"/>
                  <a:pt x="337558" y="2706094"/>
                  <a:pt x="320364" y="2667696"/>
                </a:cubicBezTo>
                <a:cubicBezTo>
                  <a:pt x="295325" y="2611707"/>
                  <a:pt x="318706" y="2561087"/>
                  <a:pt x="334074" y="2507770"/>
                </a:cubicBezTo>
                <a:cubicBezTo>
                  <a:pt x="357219" y="2426828"/>
                  <a:pt x="344229" y="2391168"/>
                  <a:pt x="284207" y="2344516"/>
                </a:cubicBezTo>
                <a:cubicBezTo>
                  <a:pt x="250406" y="2318539"/>
                  <a:pt x="214378" y="2297698"/>
                  <a:pt x="166166" y="2278376"/>
                </a:cubicBezTo>
                <a:cubicBezTo>
                  <a:pt x="273852" y="2244503"/>
                  <a:pt x="158170" y="2213685"/>
                  <a:pt x="194891" y="2175576"/>
                </a:cubicBezTo>
                <a:cubicBezTo>
                  <a:pt x="270782" y="2149213"/>
                  <a:pt x="337571" y="2238633"/>
                  <a:pt x="440332" y="2191712"/>
                </a:cubicBezTo>
                <a:cubicBezTo>
                  <a:pt x="307946" y="2127472"/>
                  <a:pt x="161307" y="2042341"/>
                  <a:pt x="63051" y="1942979"/>
                </a:cubicBezTo>
                <a:cubicBezTo>
                  <a:pt x="83512" y="1912799"/>
                  <a:pt x="105922" y="1933513"/>
                  <a:pt x="123612" y="1920903"/>
                </a:cubicBezTo>
                <a:cubicBezTo>
                  <a:pt x="122527" y="1914768"/>
                  <a:pt x="123751" y="1905381"/>
                  <a:pt x="120386" y="1903128"/>
                </a:cubicBezTo>
                <a:cubicBezTo>
                  <a:pt x="47933" y="1852346"/>
                  <a:pt x="47054" y="1850919"/>
                  <a:pt x="119318" y="1791355"/>
                </a:cubicBezTo>
                <a:cubicBezTo>
                  <a:pt x="144540" y="1770456"/>
                  <a:pt x="141749" y="1756399"/>
                  <a:pt x="127081" y="1738431"/>
                </a:cubicBezTo>
                <a:cubicBezTo>
                  <a:pt x="116725" y="1725710"/>
                  <a:pt x="104020" y="1715301"/>
                  <a:pt x="108310" y="1682600"/>
                </a:cubicBezTo>
                <a:cubicBezTo>
                  <a:pt x="150870" y="1715887"/>
                  <a:pt x="350796" y="1749545"/>
                  <a:pt x="385468" y="1739315"/>
                </a:cubicBezTo>
                <a:cubicBezTo>
                  <a:pt x="424434" y="1727691"/>
                  <a:pt x="558776" y="1718211"/>
                  <a:pt x="599777" y="1722044"/>
                </a:cubicBezTo>
                <a:cubicBezTo>
                  <a:pt x="597521" y="1720227"/>
                  <a:pt x="595263" y="1718413"/>
                  <a:pt x="593006" y="1716597"/>
                </a:cubicBezTo>
                <a:cubicBezTo>
                  <a:pt x="552484" y="1680103"/>
                  <a:pt x="511421" y="1643705"/>
                  <a:pt x="485736" y="1591625"/>
                </a:cubicBezTo>
                <a:cubicBezTo>
                  <a:pt x="484560" y="1589619"/>
                  <a:pt x="483937" y="1587831"/>
                  <a:pt x="481534" y="1588888"/>
                </a:cubicBezTo>
                <a:cubicBezTo>
                  <a:pt x="460479" y="1599246"/>
                  <a:pt x="462468" y="1582449"/>
                  <a:pt x="461623" y="1569314"/>
                </a:cubicBezTo>
                <a:cubicBezTo>
                  <a:pt x="460764" y="1555866"/>
                  <a:pt x="456786" y="1545815"/>
                  <a:pt x="441172" y="1549836"/>
                </a:cubicBezTo>
                <a:cubicBezTo>
                  <a:pt x="440361" y="1549980"/>
                  <a:pt x="439267" y="1549855"/>
                  <a:pt x="438173" y="1549732"/>
                </a:cubicBezTo>
                <a:cubicBezTo>
                  <a:pt x="430782" y="1548823"/>
                  <a:pt x="406258" y="1517097"/>
                  <a:pt x="409482" y="1509886"/>
                </a:cubicBezTo>
                <a:cubicBezTo>
                  <a:pt x="416686" y="1494065"/>
                  <a:pt x="408267" y="1488277"/>
                  <a:pt x="401143" y="1480995"/>
                </a:cubicBezTo>
                <a:cubicBezTo>
                  <a:pt x="391181" y="1471051"/>
                  <a:pt x="381247" y="1461736"/>
                  <a:pt x="370772" y="1452514"/>
                </a:cubicBezTo>
                <a:cubicBezTo>
                  <a:pt x="360580" y="1443560"/>
                  <a:pt x="350146" y="1435280"/>
                  <a:pt x="339699" y="1426688"/>
                </a:cubicBezTo>
                <a:cubicBezTo>
                  <a:pt x="315473" y="1420526"/>
                  <a:pt x="291032" y="1415669"/>
                  <a:pt x="265593" y="1412885"/>
                </a:cubicBezTo>
                <a:cubicBezTo>
                  <a:pt x="246706" y="1410526"/>
                  <a:pt x="225589" y="1406978"/>
                  <a:pt x="215085" y="1372144"/>
                </a:cubicBezTo>
                <a:cubicBezTo>
                  <a:pt x="234985" y="1372744"/>
                  <a:pt x="254925" y="1374284"/>
                  <a:pt x="274865" y="1375825"/>
                </a:cubicBezTo>
                <a:cubicBezTo>
                  <a:pt x="255700" y="1360864"/>
                  <a:pt x="237075" y="1345807"/>
                  <a:pt x="219220" y="1329666"/>
                </a:cubicBezTo>
                <a:cubicBezTo>
                  <a:pt x="204474" y="1316138"/>
                  <a:pt x="192346" y="1300252"/>
                  <a:pt x="187322" y="1278682"/>
                </a:cubicBezTo>
                <a:cubicBezTo>
                  <a:pt x="185994" y="1273224"/>
                  <a:pt x="184924" y="1267404"/>
                  <a:pt x="189878" y="1262417"/>
                </a:cubicBezTo>
                <a:cubicBezTo>
                  <a:pt x="195346" y="1256708"/>
                  <a:pt x="199833" y="1259711"/>
                  <a:pt x="204036" y="1262449"/>
                </a:cubicBezTo>
                <a:cubicBezTo>
                  <a:pt x="221402" y="1273615"/>
                  <a:pt x="239024" y="1284422"/>
                  <a:pt x="256133" y="1295950"/>
                </a:cubicBezTo>
                <a:cubicBezTo>
                  <a:pt x="278851" y="1311233"/>
                  <a:pt x="301313" y="1326878"/>
                  <a:pt x="323760" y="1342208"/>
                </a:cubicBezTo>
                <a:cubicBezTo>
                  <a:pt x="292061" y="1308268"/>
                  <a:pt x="257298" y="1278982"/>
                  <a:pt x="219957" y="1252997"/>
                </a:cubicBezTo>
                <a:cubicBezTo>
                  <a:pt x="192995" y="1234035"/>
                  <a:pt x="166033" y="1215073"/>
                  <a:pt x="145267" y="1188376"/>
                </a:cubicBezTo>
                <a:cubicBezTo>
                  <a:pt x="134614" y="1175075"/>
                  <a:pt x="129282" y="1158938"/>
                  <a:pt x="127649" y="1140248"/>
                </a:cubicBezTo>
                <a:cubicBezTo>
                  <a:pt x="127430" y="1135227"/>
                  <a:pt x="127724" y="1129482"/>
                  <a:pt x="133301" y="1126283"/>
                </a:cubicBezTo>
                <a:cubicBezTo>
                  <a:pt x="138892" y="1123399"/>
                  <a:pt x="142312" y="1126907"/>
                  <a:pt x="144665" y="1130919"/>
                </a:cubicBezTo>
                <a:cubicBezTo>
                  <a:pt x="147316" y="1135513"/>
                  <a:pt x="150466" y="1139068"/>
                  <a:pt x="154924" y="1141443"/>
                </a:cubicBezTo>
                <a:cubicBezTo>
                  <a:pt x="194007" y="1163643"/>
                  <a:pt x="228472" y="1192350"/>
                  <a:pt x="263706" y="1219972"/>
                </a:cubicBezTo>
                <a:cubicBezTo>
                  <a:pt x="314160" y="1259456"/>
                  <a:pt x="363843" y="1300026"/>
                  <a:pt x="423231" y="1325916"/>
                </a:cubicBezTo>
                <a:cubicBezTo>
                  <a:pt x="445702" y="1335549"/>
                  <a:pt x="468901" y="1343155"/>
                  <a:pt x="486543" y="1341940"/>
                </a:cubicBezTo>
                <a:cubicBezTo>
                  <a:pt x="421673" y="1296460"/>
                  <a:pt x="360475" y="1247802"/>
                  <a:pt x="305459" y="1191095"/>
                </a:cubicBezTo>
                <a:cubicBezTo>
                  <a:pt x="249875" y="1133856"/>
                  <a:pt x="201123" y="1070982"/>
                  <a:pt x="165967" y="995271"/>
                </a:cubicBezTo>
                <a:cubicBezTo>
                  <a:pt x="162356" y="987370"/>
                  <a:pt x="160109" y="979543"/>
                  <a:pt x="148803" y="982487"/>
                </a:cubicBezTo>
                <a:cubicBezTo>
                  <a:pt x="143684" y="983707"/>
                  <a:pt x="141844" y="978971"/>
                  <a:pt x="142975" y="973711"/>
                </a:cubicBezTo>
                <a:cubicBezTo>
                  <a:pt x="150059" y="936405"/>
                  <a:pt x="133120" y="916307"/>
                  <a:pt x="107228" y="903165"/>
                </a:cubicBezTo>
                <a:cubicBezTo>
                  <a:pt x="99148" y="898899"/>
                  <a:pt x="98374" y="893659"/>
                  <a:pt x="103961" y="884449"/>
                </a:cubicBezTo>
                <a:cubicBezTo>
                  <a:pt x="111573" y="871720"/>
                  <a:pt x="110228" y="859623"/>
                  <a:pt x="105398" y="848773"/>
                </a:cubicBezTo>
                <a:cubicBezTo>
                  <a:pt x="102652" y="841984"/>
                  <a:pt x="99109" y="835651"/>
                  <a:pt x="96106" y="829222"/>
                </a:cubicBezTo>
                <a:cubicBezTo>
                  <a:pt x="94023" y="825161"/>
                  <a:pt x="90576" y="821026"/>
                  <a:pt x="95233" y="815459"/>
                </a:cubicBezTo>
                <a:cubicBezTo>
                  <a:pt x="99648" y="810569"/>
                  <a:pt x="104350" y="812269"/>
                  <a:pt x="108754" y="813390"/>
                </a:cubicBezTo>
                <a:cubicBezTo>
                  <a:pt x="129926" y="818192"/>
                  <a:pt x="142781" y="832053"/>
                  <a:pt x="149184" y="854012"/>
                </a:cubicBezTo>
                <a:cubicBezTo>
                  <a:pt x="153977" y="870244"/>
                  <a:pt x="158340" y="870424"/>
                  <a:pt x="169922" y="855094"/>
                </a:cubicBezTo>
                <a:cubicBezTo>
                  <a:pt x="178668" y="843430"/>
                  <a:pt x="186813" y="842941"/>
                  <a:pt x="194734" y="849766"/>
                </a:cubicBezTo>
                <a:cubicBezTo>
                  <a:pt x="198964" y="853131"/>
                  <a:pt x="201642" y="858351"/>
                  <a:pt x="204833" y="862849"/>
                </a:cubicBezTo>
                <a:cubicBezTo>
                  <a:pt x="220829" y="886276"/>
                  <a:pt x="237607" y="908933"/>
                  <a:pt x="262674" y="921903"/>
                </a:cubicBezTo>
                <a:cubicBezTo>
                  <a:pt x="273823" y="927843"/>
                  <a:pt x="285713" y="932069"/>
                  <a:pt x="302202" y="923150"/>
                </a:cubicBezTo>
                <a:cubicBezTo>
                  <a:pt x="291351" y="917791"/>
                  <a:pt x="280774" y="918709"/>
                  <a:pt x="270912" y="917286"/>
                </a:cubicBezTo>
                <a:cubicBezTo>
                  <a:pt x="261049" y="915865"/>
                  <a:pt x="255697" y="911748"/>
                  <a:pt x="262498" y="899162"/>
                </a:cubicBezTo>
                <a:cubicBezTo>
                  <a:pt x="266276" y="892170"/>
                  <a:pt x="265774" y="886883"/>
                  <a:pt x="261759" y="882214"/>
                </a:cubicBezTo>
                <a:cubicBezTo>
                  <a:pt x="248848" y="867099"/>
                  <a:pt x="241864" y="844294"/>
                  <a:pt x="216117" y="846941"/>
                </a:cubicBezTo>
                <a:cubicBezTo>
                  <a:pt x="214767" y="847179"/>
                  <a:pt x="213361" y="846162"/>
                  <a:pt x="211969" y="845458"/>
                </a:cubicBezTo>
                <a:cubicBezTo>
                  <a:pt x="206685" y="842913"/>
                  <a:pt x="200848" y="840147"/>
                  <a:pt x="202383" y="831653"/>
                </a:cubicBezTo>
                <a:cubicBezTo>
                  <a:pt x="204188" y="823111"/>
                  <a:pt x="211130" y="819988"/>
                  <a:pt x="217302" y="817950"/>
                </a:cubicBezTo>
                <a:cubicBezTo>
                  <a:pt x="233145" y="812939"/>
                  <a:pt x="245914" y="818592"/>
                  <a:pt x="258185" y="825283"/>
                </a:cubicBezTo>
                <a:cubicBezTo>
                  <a:pt x="288036" y="841837"/>
                  <a:pt x="313015" y="865260"/>
                  <a:pt x="339019" y="887237"/>
                </a:cubicBezTo>
                <a:cubicBezTo>
                  <a:pt x="378027" y="920202"/>
                  <a:pt x="412674" y="959314"/>
                  <a:pt x="455541" y="987171"/>
                </a:cubicBezTo>
                <a:cubicBezTo>
                  <a:pt x="583008" y="1069675"/>
                  <a:pt x="708694" y="1155025"/>
                  <a:pt x="839737" y="1232154"/>
                </a:cubicBezTo>
                <a:cubicBezTo>
                  <a:pt x="888076" y="1260626"/>
                  <a:pt x="937413" y="1287025"/>
                  <a:pt x="987251" y="1312386"/>
                </a:cubicBezTo>
                <a:cubicBezTo>
                  <a:pt x="987438" y="1310454"/>
                  <a:pt x="987654" y="1309151"/>
                  <a:pt x="987828" y="1306906"/>
                </a:cubicBezTo>
                <a:cubicBezTo>
                  <a:pt x="987759" y="1305338"/>
                  <a:pt x="987677" y="1303454"/>
                  <a:pt x="987609" y="1301885"/>
                </a:cubicBezTo>
                <a:cubicBezTo>
                  <a:pt x="952341" y="1285971"/>
                  <a:pt x="917544" y="1268392"/>
                  <a:pt x="883773" y="1249366"/>
                </a:cubicBezTo>
                <a:cubicBezTo>
                  <a:pt x="800867" y="1202326"/>
                  <a:pt x="724387" y="1146562"/>
                  <a:pt x="658689" y="1075926"/>
                </a:cubicBezTo>
                <a:cubicBezTo>
                  <a:pt x="653269" y="1070242"/>
                  <a:pt x="647527" y="1069673"/>
                  <a:pt x="639221" y="1072721"/>
                </a:cubicBezTo>
                <a:cubicBezTo>
                  <a:pt x="612439" y="1082826"/>
                  <a:pt x="603654" y="1074888"/>
                  <a:pt x="607837" y="1046001"/>
                </a:cubicBezTo>
                <a:cubicBezTo>
                  <a:pt x="608886" y="1038856"/>
                  <a:pt x="608910" y="1033160"/>
                  <a:pt x="604057" y="1028006"/>
                </a:cubicBezTo>
                <a:cubicBezTo>
                  <a:pt x="582361" y="1004953"/>
                  <a:pt x="559626" y="983032"/>
                  <a:pt x="535068" y="963012"/>
                </a:cubicBezTo>
                <a:cubicBezTo>
                  <a:pt x="489628" y="926121"/>
                  <a:pt x="441097" y="893257"/>
                  <a:pt x="398492" y="852702"/>
                </a:cubicBezTo>
                <a:cubicBezTo>
                  <a:pt x="385976" y="840363"/>
                  <a:pt x="376348" y="825616"/>
                  <a:pt x="370407" y="808003"/>
                </a:cubicBezTo>
                <a:cubicBezTo>
                  <a:pt x="368512" y="802013"/>
                  <a:pt x="367360" y="794309"/>
                  <a:pt x="373637" y="788457"/>
                </a:cubicBezTo>
                <a:cubicBezTo>
                  <a:pt x="379645" y="782652"/>
                  <a:pt x="384471" y="787178"/>
                  <a:pt x="388957" y="790181"/>
                </a:cubicBezTo>
                <a:cubicBezTo>
                  <a:pt x="407729" y="802365"/>
                  <a:pt x="426784" y="814815"/>
                  <a:pt x="445569" y="827313"/>
                </a:cubicBezTo>
                <a:cubicBezTo>
                  <a:pt x="464624" y="839764"/>
                  <a:pt x="483437" y="852889"/>
                  <a:pt x="503344" y="866138"/>
                </a:cubicBezTo>
                <a:cubicBezTo>
                  <a:pt x="504379" y="858682"/>
                  <a:pt x="500259" y="857827"/>
                  <a:pt x="497988" y="855698"/>
                </a:cubicBezTo>
                <a:cubicBezTo>
                  <a:pt x="465913" y="825620"/>
                  <a:pt x="431003" y="799206"/>
                  <a:pt x="395068" y="774238"/>
                </a:cubicBezTo>
                <a:cubicBezTo>
                  <a:pt x="367267" y="754791"/>
                  <a:pt x="340223" y="733946"/>
                  <a:pt x="321225" y="704090"/>
                </a:cubicBezTo>
                <a:cubicBezTo>
                  <a:pt x="313910" y="692415"/>
                  <a:pt x="309809" y="679538"/>
                  <a:pt x="310772" y="664187"/>
                </a:cubicBezTo>
                <a:cubicBezTo>
                  <a:pt x="311107" y="659384"/>
                  <a:pt x="311442" y="654580"/>
                  <a:pt x="316776" y="652057"/>
                </a:cubicBezTo>
                <a:cubicBezTo>
                  <a:pt x="321044" y="650039"/>
                  <a:pt x="323869" y="652386"/>
                  <a:pt x="326167" y="655144"/>
                </a:cubicBezTo>
                <a:cubicBezTo>
                  <a:pt x="330196" y="660125"/>
                  <a:pt x="334224" y="665107"/>
                  <a:pt x="339819" y="668549"/>
                </a:cubicBezTo>
                <a:cubicBezTo>
                  <a:pt x="373388" y="689190"/>
                  <a:pt x="404905" y="712724"/>
                  <a:pt x="435653" y="737342"/>
                </a:cubicBezTo>
                <a:cubicBezTo>
                  <a:pt x="486133" y="777455"/>
                  <a:pt x="536115" y="818606"/>
                  <a:pt x="594518" y="846882"/>
                </a:cubicBezTo>
                <a:cubicBezTo>
                  <a:pt x="616490" y="857553"/>
                  <a:pt x="639205" y="866511"/>
                  <a:pt x="665142" y="868257"/>
                </a:cubicBezTo>
                <a:cubicBezTo>
                  <a:pt x="664195" y="865262"/>
                  <a:pt x="662491" y="863665"/>
                  <a:pt x="660802" y="862382"/>
                </a:cubicBezTo>
                <a:cubicBezTo>
                  <a:pt x="604283" y="821121"/>
                  <a:pt x="549586" y="777958"/>
                  <a:pt x="499505" y="728286"/>
                </a:cubicBezTo>
                <a:cubicBezTo>
                  <a:pt x="437758" y="667074"/>
                  <a:pt x="384382" y="598058"/>
                  <a:pt x="345927" y="515339"/>
                </a:cubicBezTo>
                <a:cubicBezTo>
                  <a:pt x="344141" y="511860"/>
                  <a:pt x="342910" y="508598"/>
                  <a:pt x="338588" y="509361"/>
                </a:cubicBezTo>
                <a:cubicBezTo>
                  <a:pt x="327525" y="511630"/>
                  <a:pt x="326170" y="505543"/>
                  <a:pt x="327339" y="494900"/>
                </a:cubicBezTo>
                <a:cubicBezTo>
                  <a:pt x="330552" y="468714"/>
                  <a:pt x="322326" y="448660"/>
                  <a:pt x="303055" y="437512"/>
                </a:cubicBezTo>
                <a:cubicBezTo>
                  <a:pt x="289083" y="429226"/>
                  <a:pt x="277325" y="421812"/>
                  <a:pt x="292117" y="398959"/>
                </a:cubicBezTo>
                <a:cubicBezTo>
                  <a:pt x="295694" y="393584"/>
                  <a:pt x="294041" y="386918"/>
                  <a:pt x="292417" y="380879"/>
                </a:cubicBezTo>
                <a:cubicBezTo>
                  <a:pt x="290115" y="371796"/>
                  <a:pt x="285463" y="365027"/>
                  <a:pt x="280259" y="358039"/>
                </a:cubicBezTo>
                <a:cubicBezTo>
                  <a:pt x="277365" y="354122"/>
                  <a:pt x="273863" y="348731"/>
                  <a:pt x="277426" y="343041"/>
                </a:cubicBezTo>
                <a:cubicBezTo>
                  <a:pt x="281488" y="336315"/>
                  <a:pt x="287339" y="339394"/>
                  <a:pt x="292014" y="340466"/>
                </a:cubicBezTo>
                <a:cubicBezTo>
                  <a:pt x="313455" y="345221"/>
                  <a:pt x="326609" y="359662"/>
                  <a:pt x="333039" y="382248"/>
                </a:cubicBezTo>
                <a:cubicBezTo>
                  <a:pt x="337209" y="396693"/>
                  <a:pt x="342383" y="396728"/>
                  <a:pt x="352439" y="383884"/>
                </a:cubicBezTo>
                <a:cubicBezTo>
                  <a:pt x="363791" y="369545"/>
                  <a:pt x="373274" y="368504"/>
                  <a:pt x="381981" y="380883"/>
                </a:cubicBezTo>
                <a:cubicBezTo>
                  <a:pt x="388959" y="391037"/>
                  <a:pt x="394611" y="402058"/>
                  <a:pt x="402615" y="410767"/>
                </a:cubicBezTo>
                <a:cubicBezTo>
                  <a:pt x="424081" y="434810"/>
                  <a:pt x="444293" y="461289"/>
                  <a:pt x="488827" y="452479"/>
                </a:cubicBezTo>
                <a:cubicBezTo>
                  <a:pt x="476447" y="443279"/>
                  <a:pt x="464047" y="446100"/>
                  <a:pt x="453360" y="444507"/>
                </a:cubicBezTo>
                <a:cubicBezTo>
                  <a:pt x="445687" y="443331"/>
                  <a:pt x="437918" y="439958"/>
                  <a:pt x="444814" y="429568"/>
                </a:cubicBezTo>
                <a:cubicBezTo>
                  <a:pt x="452737" y="417733"/>
                  <a:pt x="447628" y="412942"/>
                  <a:pt x="442720" y="406534"/>
                </a:cubicBezTo>
                <a:cubicBezTo>
                  <a:pt x="431444" y="391445"/>
                  <a:pt x="422234" y="373778"/>
                  <a:pt x="399647" y="373970"/>
                </a:cubicBezTo>
                <a:cubicBezTo>
                  <a:pt x="396107" y="373962"/>
                  <a:pt x="393255" y="370986"/>
                  <a:pt x="390458" y="369266"/>
                </a:cubicBezTo>
                <a:cubicBezTo>
                  <a:pt x="386539" y="366795"/>
                  <a:pt x="383146" y="363915"/>
                  <a:pt x="384776" y="357618"/>
                </a:cubicBezTo>
                <a:cubicBezTo>
                  <a:pt x="386436" y="351948"/>
                  <a:pt x="390351" y="348094"/>
                  <a:pt x="395456" y="346561"/>
                </a:cubicBezTo>
                <a:cubicBezTo>
                  <a:pt x="400022" y="345122"/>
                  <a:pt x="404870" y="343950"/>
                  <a:pt x="409490" y="343767"/>
                </a:cubicBezTo>
                <a:cubicBezTo>
                  <a:pt x="430118" y="342340"/>
                  <a:pt x="444782" y="353984"/>
                  <a:pt x="459406" y="364686"/>
                </a:cubicBezTo>
                <a:cubicBezTo>
                  <a:pt x="510573" y="401831"/>
                  <a:pt x="556044" y="445675"/>
                  <a:pt x="603593" y="487253"/>
                </a:cubicBezTo>
                <a:cubicBezTo>
                  <a:pt x="651129" y="528518"/>
                  <a:pt x="706332" y="558308"/>
                  <a:pt x="758457" y="592438"/>
                </a:cubicBezTo>
                <a:cubicBezTo>
                  <a:pt x="878695" y="671475"/>
                  <a:pt x="999459" y="750102"/>
                  <a:pt x="1126835" y="818073"/>
                </a:cubicBezTo>
                <a:cubicBezTo>
                  <a:pt x="1251416" y="884324"/>
                  <a:pt x="1667647" y="915225"/>
                  <a:pt x="1748686" y="913256"/>
                </a:cubicBezTo>
                <a:cubicBezTo>
                  <a:pt x="1852285" y="910467"/>
                  <a:pt x="2096505" y="873683"/>
                  <a:pt x="2345605" y="842682"/>
                </a:cubicBezTo>
                <a:cubicBezTo>
                  <a:pt x="2373756" y="838977"/>
                  <a:pt x="2401379" y="835684"/>
                  <a:pt x="2430665" y="833044"/>
                </a:cubicBezTo>
                <a:cubicBezTo>
                  <a:pt x="3260397" y="757430"/>
                  <a:pt x="3845073" y="368944"/>
                  <a:pt x="3874549" y="345713"/>
                </a:cubicBezTo>
                <a:cubicBezTo>
                  <a:pt x="3921930" y="308568"/>
                  <a:pt x="4079617" y="235190"/>
                  <a:pt x="4079914" y="235770"/>
                </a:cubicBezTo>
                <a:cubicBezTo>
                  <a:pt x="4083430" y="241475"/>
                  <a:pt x="4101322" y="245987"/>
                  <a:pt x="4115814" y="249002"/>
                </a:cubicBezTo>
                <a:lnTo>
                  <a:pt x="4129591" y="251735"/>
                </a:lnTo>
                <a:lnTo>
                  <a:pt x="4131313" y="253264"/>
                </a:lnTo>
                <a:cubicBezTo>
                  <a:pt x="4136355" y="253402"/>
                  <a:pt x="4136103" y="253090"/>
                  <a:pt x="4132779" y="252368"/>
                </a:cubicBezTo>
                <a:lnTo>
                  <a:pt x="4129591" y="251735"/>
                </a:lnTo>
                <a:lnTo>
                  <a:pt x="4126781" y="249241"/>
                </a:lnTo>
                <a:cubicBezTo>
                  <a:pt x="4126067" y="246916"/>
                  <a:pt x="4126005" y="243923"/>
                  <a:pt x="4126159" y="241207"/>
                </a:cubicBezTo>
                <a:cubicBezTo>
                  <a:pt x="4126893" y="226844"/>
                  <a:pt x="4132343" y="214496"/>
                  <a:pt x="4145347" y="206824"/>
                </a:cubicBezTo>
                <a:cubicBezTo>
                  <a:pt x="4157825" y="199562"/>
                  <a:pt x="4170601" y="192878"/>
                  <a:pt x="4183377" y="186195"/>
                </a:cubicBezTo>
                <a:cubicBezTo>
                  <a:pt x="4194019" y="180522"/>
                  <a:pt x="4201312" y="179234"/>
                  <a:pt x="4203065" y="194422"/>
                </a:cubicBezTo>
                <a:cubicBezTo>
                  <a:pt x="4204816" y="209612"/>
                  <a:pt x="4219976" y="213894"/>
                  <a:pt x="4228763" y="203170"/>
                </a:cubicBezTo>
                <a:cubicBezTo>
                  <a:pt x="4263132" y="161048"/>
                  <a:pt x="4304408" y="127512"/>
                  <a:pt x="4343373" y="90903"/>
                </a:cubicBezTo>
                <a:cubicBezTo>
                  <a:pt x="4370579" y="65543"/>
                  <a:pt x="4399217" y="41828"/>
                  <a:pt x="4421541" y="10686"/>
                </a:cubicBezTo>
                <a:cubicBezTo>
                  <a:pt x="4425645" y="4902"/>
                  <a:pt x="4429395" y="-2718"/>
                  <a:pt x="4437179" y="969"/>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pic>
        <p:nvPicPr>
          <p:cNvPr id="6" name="Picture 5" descr="Average payload mass where booster version is &quot;F9 v1.1&quot; = 2928.40 kg">
            <a:extLst>
              <a:ext uri="{FF2B5EF4-FFF2-40B4-BE49-F238E27FC236}">
                <a16:creationId xmlns:a16="http://schemas.microsoft.com/office/drawing/2014/main" id="{26922900-C470-8E25-2E4D-F47D16E7CBC8}"/>
              </a:ext>
            </a:extLst>
          </p:cNvPr>
          <p:cNvPicPr>
            <a:picLocks noChangeAspect="1"/>
          </p:cNvPicPr>
          <p:nvPr/>
        </p:nvPicPr>
        <p:blipFill>
          <a:blip r:embed="rId2"/>
          <a:stretch>
            <a:fillRect/>
          </a:stretch>
        </p:blipFill>
        <p:spPr>
          <a:xfrm>
            <a:off x="7163833" y="3610771"/>
            <a:ext cx="2766872" cy="969043"/>
          </a:xfrm>
          <a:prstGeom prst="rect">
            <a:avLst/>
          </a:prstGeom>
        </p:spPr>
      </p:pic>
      <p:sp>
        <p:nvSpPr>
          <p:cNvPr id="4" name="Slide Number Placeholder 3">
            <a:extLst>
              <a:ext uri="{FF2B5EF4-FFF2-40B4-BE49-F238E27FC236}">
                <a16:creationId xmlns:a16="http://schemas.microsoft.com/office/drawing/2014/main" id="{D528596A-0847-664A-9D47-5096383E5E09}"/>
              </a:ext>
              <a:ext uri="{C183D7F6-B498-43B3-948B-1728B52AA6E4}">
                <adec:decorative xmlns:adec="http://schemas.microsoft.com/office/drawing/2017/decorative" val="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35560525"/>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A002C20-86F6-46B0-8392-A37CAC548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noGrp="1"/>
          </p:cNvSpPr>
          <p:nvPr>
            <p:ph type="title" idx="4294967295"/>
          </p:nvPr>
        </p:nvSpPr>
        <p:spPr>
          <a:xfrm>
            <a:off x="838200" y="365125"/>
            <a:ext cx="10515600"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2013625"/>
            <a:ext cx="4614759" cy="4163337"/>
          </a:xfrm>
          <a:prstGeom prst="rect">
            <a:avLst/>
          </a:prstGeom>
        </p:spPr>
        <p:txBody>
          <a:bodyPr vert="horz" lIns="91440" tIns="45720" rIns="91440" bIns="45720" rtlCol="0">
            <a:normAutofit/>
          </a:bodyPr>
          <a:lstStyle/>
          <a:p>
            <a:pPr>
              <a:spcBef>
                <a:spcPts val="1400"/>
              </a:spcBef>
            </a:pPr>
            <a:r>
              <a:rPr lang="en-US" sz="2000" dirty="0"/>
              <a:t>Query:</a:t>
            </a:r>
            <a:br>
              <a:rPr lang="en-US" sz="2000" dirty="0"/>
            </a:br>
            <a:r>
              <a:rPr lang="en-US" sz="2000" dirty="0"/>
              <a:t>%</a:t>
            </a:r>
            <a:r>
              <a:rPr lang="en-US" sz="2000" dirty="0" err="1"/>
              <a:t>sql</a:t>
            </a:r>
            <a:r>
              <a:rPr lang="en-US" sz="2000" dirty="0"/>
              <a:t> SELECT MIN(DATE) FROM SPACEXTABLE WHERE MISSION_OUTCOME = 'Success' AND LANDING_OUTCOME LIKE '%ground pad%’</a:t>
            </a:r>
          </a:p>
          <a:p>
            <a:pPr>
              <a:spcBef>
                <a:spcPts val="1400"/>
              </a:spcBef>
            </a:pPr>
            <a:endParaRPr lang="en-US" sz="2000" dirty="0"/>
          </a:p>
          <a:p>
            <a:pPr>
              <a:spcBef>
                <a:spcPts val="1400"/>
              </a:spcBef>
            </a:pPr>
            <a:r>
              <a:rPr lang="en-US" sz="2000" dirty="0"/>
              <a:t>Logic:</a:t>
            </a:r>
            <a:br>
              <a:rPr lang="en-US" sz="2000" dirty="0"/>
            </a:br>
            <a:r>
              <a:rPr lang="en-US" sz="2000" dirty="0"/>
              <a:t>Show the first date of a successful mission outcome where the landing outcome was a Ground pad type landing</a:t>
            </a:r>
          </a:p>
        </p:txBody>
      </p:sp>
      <p:sp>
        <p:nvSpPr>
          <p:cNvPr id="13" name="Freeform: Shape 12">
            <a:extLst>
              <a:ext uri="{FF2B5EF4-FFF2-40B4-BE49-F238E27FC236}">
                <a16:creationId xmlns:a16="http://schemas.microsoft.com/office/drawing/2014/main" id="{C2972F54-37E5-4215-8174-927CD8DD4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45247" y="1844620"/>
            <a:ext cx="5004044" cy="4257439"/>
          </a:xfrm>
          <a:custGeom>
            <a:avLst/>
            <a:gdLst>
              <a:gd name="connsiteX0" fmla="*/ 4996703 w 5004044"/>
              <a:gd name="connsiteY0" fmla="*/ 1884419 h 4257439"/>
              <a:gd name="connsiteX1" fmla="*/ 4999558 w 5004044"/>
              <a:gd name="connsiteY1" fmla="*/ 1895448 h 4257439"/>
              <a:gd name="connsiteX2" fmla="*/ 4998919 w 5004044"/>
              <a:gd name="connsiteY2" fmla="*/ 1955002 h 4257439"/>
              <a:gd name="connsiteX3" fmla="*/ 4997257 w 5004044"/>
              <a:gd name="connsiteY3" fmla="*/ 1954563 h 4257439"/>
              <a:gd name="connsiteX4" fmla="*/ 4997288 w 5004044"/>
              <a:gd name="connsiteY4" fmla="*/ 1935420 h 4257439"/>
              <a:gd name="connsiteX5" fmla="*/ 4996971 w 5004044"/>
              <a:gd name="connsiteY5" fmla="*/ 1897199 h 4257439"/>
              <a:gd name="connsiteX6" fmla="*/ 4995619 w 5004044"/>
              <a:gd name="connsiteY6" fmla="*/ 1855413 h 4257439"/>
              <a:gd name="connsiteX7" fmla="*/ 4996377 w 5004044"/>
              <a:gd name="connsiteY7" fmla="*/ 1868871 h 4257439"/>
              <a:gd name="connsiteX8" fmla="*/ 4996703 w 5004044"/>
              <a:gd name="connsiteY8" fmla="*/ 1884419 h 4257439"/>
              <a:gd name="connsiteX9" fmla="*/ 4993479 w 5004044"/>
              <a:gd name="connsiteY9" fmla="*/ 1871969 h 4257439"/>
              <a:gd name="connsiteX10" fmla="*/ 4994448 w 5004044"/>
              <a:gd name="connsiteY10" fmla="*/ 1857988 h 4257439"/>
              <a:gd name="connsiteX11" fmla="*/ 4995619 w 5004044"/>
              <a:gd name="connsiteY11" fmla="*/ 1855413 h 4257439"/>
              <a:gd name="connsiteX12" fmla="*/ 561880 w 5004044"/>
              <a:gd name="connsiteY12" fmla="*/ 1402651 h 4257439"/>
              <a:gd name="connsiteX13" fmla="*/ 559343 w 5004044"/>
              <a:gd name="connsiteY13" fmla="*/ 1406893 h 4257439"/>
              <a:gd name="connsiteX14" fmla="*/ 576521 w 5004044"/>
              <a:gd name="connsiteY14" fmla="*/ 1419992 h 4257439"/>
              <a:gd name="connsiteX15" fmla="*/ 596259 w 5004044"/>
              <a:gd name="connsiteY15" fmla="*/ 1423150 h 4257439"/>
              <a:gd name="connsiteX16" fmla="*/ 561880 w 5004044"/>
              <a:gd name="connsiteY16" fmla="*/ 1402651 h 4257439"/>
              <a:gd name="connsiteX17" fmla="*/ 741490 w 5004044"/>
              <a:gd name="connsiteY17" fmla="*/ 927208 h 4257439"/>
              <a:gd name="connsiteX18" fmla="*/ 944973 w 5004044"/>
              <a:gd name="connsiteY18" fmla="*/ 1054807 h 4257439"/>
              <a:gd name="connsiteX19" fmla="*/ 947781 w 5004044"/>
              <a:gd name="connsiteY19" fmla="*/ 1050516 h 4257439"/>
              <a:gd name="connsiteX20" fmla="*/ 741490 w 5004044"/>
              <a:gd name="connsiteY20" fmla="*/ 927208 h 4257439"/>
              <a:gd name="connsiteX21" fmla="*/ 4437179 w 5004044"/>
              <a:gd name="connsiteY21" fmla="*/ 969 h 4257439"/>
              <a:gd name="connsiteX22" fmla="*/ 4444201 w 5004044"/>
              <a:gd name="connsiteY22" fmla="*/ 18389 h 4257439"/>
              <a:gd name="connsiteX23" fmla="*/ 4430319 w 5004044"/>
              <a:gd name="connsiteY23" fmla="*/ 49621 h 4257439"/>
              <a:gd name="connsiteX24" fmla="*/ 4455614 w 5004044"/>
              <a:gd name="connsiteY24" fmla="*/ 105249 h 4257439"/>
              <a:gd name="connsiteX25" fmla="*/ 4563529 w 5004044"/>
              <a:gd name="connsiteY25" fmla="*/ 89046 h 4257439"/>
              <a:gd name="connsiteX26" fmla="*/ 4575967 w 5004044"/>
              <a:gd name="connsiteY26" fmla="*/ 105828 h 4257439"/>
              <a:gd name="connsiteX27" fmla="*/ 4581177 w 5004044"/>
              <a:gd name="connsiteY27" fmla="*/ 187773 h 4257439"/>
              <a:gd name="connsiteX28" fmla="*/ 4586660 w 5004044"/>
              <a:gd name="connsiteY28" fmla="*/ 207364 h 4257439"/>
              <a:gd name="connsiteX29" fmla="*/ 4601641 w 5004044"/>
              <a:gd name="connsiteY29" fmla="*/ 294858 h 4257439"/>
              <a:gd name="connsiteX30" fmla="*/ 4662523 w 5004044"/>
              <a:gd name="connsiteY30" fmla="*/ 423590 h 4257439"/>
              <a:gd name="connsiteX31" fmla="*/ 4724560 w 5004044"/>
              <a:gd name="connsiteY31" fmla="*/ 497719 h 4257439"/>
              <a:gd name="connsiteX32" fmla="*/ 4732841 w 5004044"/>
              <a:gd name="connsiteY32" fmla="*/ 519029 h 4257439"/>
              <a:gd name="connsiteX33" fmla="*/ 4749643 w 5004044"/>
              <a:gd name="connsiteY33" fmla="*/ 604622 h 4257439"/>
              <a:gd name="connsiteX34" fmla="*/ 4744753 w 5004044"/>
              <a:gd name="connsiteY34" fmla="*/ 623512 h 4257439"/>
              <a:gd name="connsiteX35" fmla="*/ 4720006 w 5004044"/>
              <a:gd name="connsiteY35" fmla="*/ 649070 h 4257439"/>
              <a:gd name="connsiteX36" fmla="*/ 4700653 w 5004044"/>
              <a:gd name="connsiteY36" fmla="*/ 704672 h 4257439"/>
              <a:gd name="connsiteX37" fmla="*/ 4662297 w 5004044"/>
              <a:gd name="connsiteY37" fmla="*/ 786401 h 4257439"/>
              <a:gd name="connsiteX38" fmla="*/ 4642954 w 5004044"/>
              <a:gd name="connsiteY38" fmla="*/ 811006 h 4257439"/>
              <a:gd name="connsiteX39" fmla="*/ 4658781 w 5004044"/>
              <a:gd name="connsiteY39" fmla="*/ 824342 h 4257439"/>
              <a:gd name="connsiteX40" fmla="*/ 4713981 w 5004044"/>
              <a:gd name="connsiteY40" fmla="*/ 916441 h 4257439"/>
              <a:gd name="connsiteX41" fmla="*/ 4642145 w 5004044"/>
              <a:gd name="connsiteY41" fmla="*/ 1035706 h 4257439"/>
              <a:gd name="connsiteX42" fmla="*/ 4604059 w 5004044"/>
              <a:gd name="connsiteY42" fmla="*/ 1073741 h 4257439"/>
              <a:gd name="connsiteX43" fmla="*/ 4680437 w 5004044"/>
              <a:gd name="connsiteY43" fmla="*/ 1071013 h 4257439"/>
              <a:gd name="connsiteX44" fmla="*/ 4708843 w 5004044"/>
              <a:gd name="connsiteY44" fmla="*/ 1110593 h 4257439"/>
              <a:gd name="connsiteX45" fmla="*/ 4721433 w 5004044"/>
              <a:gd name="connsiteY45" fmla="*/ 1130828 h 4257439"/>
              <a:gd name="connsiteX46" fmla="*/ 4799050 w 5004044"/>
              <a:gd name="connsiteY46" fmla="*/ 1256288 h 4257439"/>
              <a:gd name="connsiteX47" fmla="*/ 4788849 w 5004044"/>
              <a:gd name="connsiteY47" fmla="*/ 1296992 h 4257439"/>
              <a:gd name="connsiteX48" fmla="*/ 4677593 w 5004044"/>
              <a:gd name="connsiteY48" fmla="*/ 1504814 h 4257439"/>
              <a:gd name="connsiteX49" fmla="*/ 4806838 w 5004044"/>
              <a:gd name="connsiteY49" fmla="*/ 1534504 h 4257439"/>
              <a:gd name="connsiteX50" fmla="*/ 4818253 w 5004044"/>
              <a:gd name="connsiteY50" fmla="*/ 1621364 h 4257439"/>
              <a:gd name="connsiteX51" fmla="*/ 4887405 w 5004044"/>
              <a:gd name="connsiteY51" fmla="*/ 1708784 h 4257439"/>
              <a:gd name="connsiteX52" fmla="*/ 4987017 w 5004044"/>
              <a:gd name="connsiteY52" fmla="*/ 1847008 h 4257439"/>
              <a:gd name="connsiteX53" fmla="*/ 4993479 w 5004044"/>
              <a:gd name="connsiteY53" fmla="*/ 1871969 h 4257439"/>
              <a:gd name="connsiteX54" fmla="*/ 4993260 w 5004044"/>
              <a:gd name="connsiteY54" fmla="*/ 1875137 h 4257439"/>
              <a:gd name="connsiteX55" fmla="*/ 4990437 w 5004044"/>
              <a:gd name="connsiteY55" fmla="*/ 1933934 h 4257439"/>
              <a:gd name="connsiteX56" fmla="*/ 4989378 w 5004044"/>
              <a:gd name="connsiteY56" fmla="*/ 1952477 h 4257439"/>
              <a:gd name="connsiteX57" fmla="*/ 4982628 w 5004044"/>
              <a:gd name="connsiteY57" fmla="*/ 1950690 h 4257439"/>
              <a:gd name="connsiteX58" fmla="*/ 4970479 w 5004044"/>
              <a:gd name="connsiteY58" fmla="*/ 1944168 h 4257439"/>
              <a:gd name="connsiteX59" fmla="*/ 4961645 w 5004044"/>
              <a:gd name="connsiteY59" fmla="*/ 1968944 h 4257439"/>
              <a:gd name="connsiteX60" fmla="*/ 4980262 w 5004044"/>
              <a:gd name="connsiteY60" fmla="*/ 2014997 h 4257439"/>
              <a:gd name="connsiteX61" fmla="*/ 4988607 w 5004044"/>
              <a:gd name="connsiteY61" fmla="*/ 1965973 h 4257439"/>
              <a:gd name="connsiteX62" fmla="*/ 4989378 w 5004044"/>
              <a:gd name="connsiteY62" fmla="*/ 1952477 h 4257439"/>
              <a:gd name="connsiteX63" fmla="*/ 4997257 w 5004044"/>
              <a:gd name="connsiteY63" fmla="*/ 1954563 h 4257439"/>
              <a:gd name="connsiteX64" fmla="*/ 4997217 w 5004044"/>
              <a:gd name="connsiteY64" fmla="*/ 1978557 h 4257439"/>
              <a:gd name="connsiteX65" fmla="*/ 4990810 w 5004044"/>
              <a:gd name="connsiteY65" fmla="*/ 2100744 h 4257439"/>
              <a:gd name="connsiteX66" fmla="*/ 4889713 w 5004044"/>
              <a:gd name="connsiteY66" fmla="*/ 2285583 h 4257439"/>
              <a:gd name="connsiteX67" fmla="*/ 4803440 w 5004044"/>
              <a:gd name="connsiteY67" fmla="*/ 2367231 h 4257439"/>
              <a:gd name="connsiteX68" fmla="*/ 4613356 w 5004044"/>
              <a:gd name="connsiteY68" fmla="*/ 2702512 h 4257439"/>
              <a:gd name="connsiteX69" fmla="*/ 4553563 w 5004044"/>
              <a:gd name="connsiteY69" fmla="*/ 2810797 h 4257439"/>
              <a:gd name="connsiteX70" fmla="*/ 4602347 w 5004044"/>
              <a:gd name="connsiteY70" fmla="*/ 2836976 h 4257439"/>
              <a:gd name="connsiteX71" fmla="*/ 4516285 w 5004044"/>
              <a:gd name="connsiteY71" fmla="*/ 2954642 h 4257439"/>
              <a:gd name="connsiteX72" fmla="*/ 4414507 w 5004044"/>
              <a:gd name="connsiteY72" fmla="*/ 3086467 h 4257439"/>
              <a:gd name="connsiteX73" fmla="*/ 2327617 w 5004044"/>
              <a:gd name="connsiteY73" fmla="*/ 4253752 h 4257439"/>
              <a:gd name="connsiteX74" fmla="*/ 1214971 w 5004044"/>
              <a:gd name="connsiteY74" fmla="*/ 4203137 h 4257439"/>
              <a:gd name="connsiteX75" fmla="*/ 894535 w 5004044"/>
              <a:gd name="connsiteY75" fmla="*/ 4109150 h 4257439"/>
              <a:gd name="connsiteX76" fmla="*/ 781596 w 5004044"/>
              <a:gd name="connsiteY76" fmla="*/ 3991505 h 4257439"/>
              <a:gd name="connsiteX77" fmla="*/ 742373 w 5004044"/>
              <a:gd name="connsiteY77" fmla="*/ 3959843 h 4257439"/>
              <a:gd name="connsiteX78" fmla="*/ 646723 w 5004044"/>
              <a:gd name="connsiteY78" fmla="*/ 3926438 h 4257439"/>
              <a:gd name="connsiteX79" fmla="*/ 478839 w 5004044"/>
              <a:gd name="connsiteY79" fmla="*/ 3847272 h 4257439"/>
              <a:gd name="connsiteX80" fmla="*/ 537744 w 5004044"/>
              <a:gd name="connsiteY80" fmla="*/ 3812205 h 4257439"/>
              <a:gd name="connsiteX81" fmla="*/ 712950 w 5004044"/>
              <a:gd name="connsiteY81" fmla="*/ 3847065 h 4257439"/>
              <a:gd name="connsiteX82" fmla="*/ 839053 w 5004044"/>
              <a:gd name="connsiteY82" fmla="*/ 3842201 h 4257439"/>
              <a:gd name="connsiteX83" fmla="*/ 657388 w 5004044"/>
              <a:gd name="connsiteY83" fmla="*/ 3759142 h 4257439"/>
              <a:gd name="connsiteX84" fmla="*/ 479902 w 5004044"/>
              <a:gd name="connsiteY84" fmla="*/ 3640872 h 4257439"/>
              <a:gd name="connsiteX85" fmla="*/ 612982 w 5004044"/>
              <a:gd name="connsiteY85" fmla="*/ 3646162 h 4257439"/>
              <a:gd name="connsiteX86" fmla="*/ 617779 w 5004044"/>
              <a:gd name="connsiteY86" fmla="*/ 3625073 h 4257439"/>
              <a:gd name="connsiteX87" fmla="*/ 495792 w 5004044"/>
              <a:gd name="connsiteY87" fmla="*/ 3468542 h 4257439"/>
              <a:gd name="connsiteX88" fmla="*/ 436221 w 5004044"/>
              <a:gd name="connsiteY88" fmla="*/ 3407261 h 4257439"/>
              <a:gd name="connsiteX89" fmla="*/ 172652 w 5004044"/>
              <a:gd name="connsiteY89" fmla="*/ 3237768 h 4257439"/>
              <a:gd name="connsiteX90" fmla="*/ 417805 w 5004044"/>
              <a:gd name="connsiteY90" fmla="*/ 3290959 h 4257439"/>
              <a:gd name="connsiteX91" fmla="*/ 159629 w 5004044"/>
              <a:gd name="connsiteY91" fmla="*/ 3126522 h 4257439"/>
              <a:gd name="connsiteX92" fmla="*/ 35515 w 5004044"/>
              <a:gd name="connsiteY92" fmla="*/ 3070942 h 4257439"/>
              <a:gd name="connsiteX93" fmla="*/ 3001 w 5004044"/>
              <a:gd name="connsiteY93" fmla="*/ 3030820 h 4257439"/>
              <a:gd name="connsiteX94" fmla="*/ 56337 w 5004044"/>
              <a:gd name="connsiteY94" fmla="*/ 3011602 h 4257439"/>
              <a:gd name="connsiteX95" fmla="*/ 221626 w 5004044"/>
              <a:gd name="connsiteY95" fmla="*/ 3000137 h 4257439"/>
              <a:gd name="connsiteX96" fmla="*/ 12079 w 5004044"/>
              <a:gd name="connsiteY96" fmla="*/ 2895750 h 4257439"/>
              <a:gd name="connsiteX97" fmla="*/ 165389 w 5004044"/>
              <a:gd name="connsiteY97" fmla="*/ 2890511 h 4257439"/>
              <a:gd name="connsiteX98" fmla="*/ 206743 w 5004044"/>
              <a:gd name="connsiteY98" fmla="*/ 2827546 h 4257439"/>
              <a:gd name="connsiteX99" fmla="*/ 273631 w 5004044"/>
              <a:gd name="connsiteY99" fmla="*/ 2725917 h 4257439"/>
              <a:gd name="connsiteX100" fmla="*/ 320364 w 5004044"/>
              <a:gd name="connsiteY100" fmla="*/ 2667696 h 4257439"/>
              <a:gd name="connsiteX101" fmla="*/ 334074 w 5004044"/>
              <a:gd name="connsiteY101" fmla="*/ 2507770 h 4257439"/>
              <a:gd name="connsiteX102" fmla="*/ 284207 w 5004044"/>
              <a:gd name="connsiteY102" fmla="*/ 2344516 h 4257439"/>
              <a:gd name="connsiteX103" fmla="*/ 166166 w 5004044"/>
              <a:gd name="connsiteY103" fmla="*/ 2278376 h 4257439"/>
              <a:gd name="connsiteX104" fmla="*/ 194891 w 5004044"/>
              <a:gd name="connsiteY104" fmla="*/ 2175576 h 4257439"/>
              <a:gd name="connsiteX105" fmla="*/ 440332 w 5004044"/>
              <a:gd name="connsiteY105" fmla="*/ 2191712 h 4257439"/>
              <a:gd name="connsiteX106" fmla="*/ 63051 w 5004044"/>
              <a:gd name="connsiteY106" fmla="*/ 1942979 h 4257439"/>
              <a:gd name="connsiteX107" fmla="*/ 123612 w 5004044"/>
              <a:gd name="connsiteY107" fmla="*/ 1920903 h 4257439"/>
              <a:gd name="connsiteX108" fmla="*/ 120386 w 5004044"/>
              <a:gd name="connsiteY108" fmla="*/ 1903128 h 4257439"/>
              <a:gd name="connsiteX109" fmla="*/ 119318 w 5004044"/>
              <a:gd name="connsiteY109" fmla="*/ 1791355 h 4257439"/>
              <a:gd name="connsiteX110" fmla="*/ 127081 w 5004044"/>
              <a:gd name="connsiteY110" fmla="*/ 1738431 h 4257439"/>
              <a:gd name="connsiteX111" fmla="*/ 108310 w 5004044"/>
              <a:gd name="connsiteY111" fmla="*/ 1682600 h 4257439"/>
              <a:gd name="connsiteX112" fmla="*/ 385468 w 5004044"/>
              <a:gd name="connsiteY112" fmla="*/ 1739315 h 4257439"/>
              <a:gd name="connsiteX113" fmla="*/ 599777 w 5004044"/>
              <a:gd name="connsiteY113" fmla="*/ 1722044 h 4257439"/>
              <a:gd name="connsiteX114" fmla="*/ 593006 w 5004044"/>
              <a:gd name="connsiteY114" fmla="*/ 1716597 h 4257439"/>
              <a:gd name="connsiteX115" fmla="*/ 485736 w 5004044"/>
              <a:gd name="connsiteY115" fmla="*/ 1591625 h 4257439"/>
              <a:gd name="connsiteX116" fmla="*/ 481534 w 5004044"/>
              <a:gd name="connsiteY116" fmla="*/ 1588888 h 4257439"/>
              <a:gd name="connsiteX117" fmla="*/ 461623 w 5004044"/>
              <a:gd name="connsiteY117" fmla="*/ 1569314 h 4257439"/>
              <a:gd name="connsiteX118" fmla="*/ 441172 w 5004044"/>
              <a:gd name="connsiteY118" fmla="*/ 1549836 h 4257439"/>
              <a:gd name="connsiteX119" fmla="*/ 438173 w 5004044"/>
              <a:gd name="connsiteY119" fmla="*/ 1549732 h 4257439"/>
              <a:gd name="connsiteX120" fmla="*/ 409482 w 5004044"/>
              <a:gd name="connsiteY120" fmla="*/ 1509886 h 4257439"/>
              <a:gd name="connsiteX121" fmla="*/ 401143 w 5004044"/>
              <a:gd name="connsiteY121" fmla="*/ 1480995 h 4257439"/>
              <a:gd name="connsiteX122" fmla="*/ 370772 w 5004044"/>
              <a:gd name="connsiteY122" fmla="*/ 1452514 h 4257439"/>
              <a:gd name="connsiteX123" fmla="*/ 339699 w 5004044"/>
              <a:gd name="connsiteY123" fmla="*/ 1426688 h 4257439"/>
              <a:gd name="connsiteX124" fmla="*/ 265593 w 5004044"/>
              <a:gd name="connsiteY124" fmla="*/ 1412885 h 4257439"/>
              <a:gd name="connsiteX125" fmla="*/ 215085 w 5004044"/>
              <a:gd name="connsiteY125" fmla="*/ 1372144 h 4257439"/>
              <a:gd name="connsiteX126" fmla="*/ 274865 w 5004044"/>
              <a:gd name="connsiteY126" fmla="*/ 1375825 h 4257439"/>
              <a:gd name="connsiteX127" fmla="*/ 219220 w 5004044"/>
              <a:gd name="connsiteY127" fmla="*/ 1329666 h 4257439"/>
              <a:gd name="connsiteX128" fmla="*/ 187322 w 5004044"/>
              <a:gd name="connsiteY128" fmla="*/ 1278682 h 4257439"/>
              <a:gd name="connsiteX129" fmla="*/ 189878 w 5004044"/>
              <a:gd name="connsiteY129" fmla="*/ 1262417 h 4257439"/>
              <a:gd name="connsiteX130" fmla="*/ 204036 w 5004044"/>
              <a:gd name="connsiteY130" fmla="*/ 1262449 h 4257439"/>
              <a:gd name="connsiteX131" fmla="*/ 256133 w 5004044"/>
              <a:gd name="connsiteY131" fmla="*/ 1295950 h 4257439"/>
              <a:gd name="connsiteX132" fmla="*/ 323760 w 5004044"/>
              <a:gd name="connsiteY132" fmla="*/ 1342208 h 4257439"/>
              <a:gd name="connsiteX133" fmla="*/ 219957 w 5004044"/>
              <a:gd name="connsiteY133" fmla="*/ 1252997 h 4257439"/>
              <a:gd name="connsiteX134" fmla="*/ 145267 w 5004044"/>
              <a:gd name="connsiteY134" fmla="*/ 1188376 h 4257439"/>
              <a:gd name="connsiteX135" fmla="*/ 127649 w 5004044"/>
              <a:gd name="connsiteY135" fmla="*/ 1140248 h 4257439"/>
              <a:gd name="connsiteX136" fmla="*/ 133301 w 5004044"/>
              <a:gd name="connsiteY136" fmla="*/ 1126283 h 4257439"/>
              <a:gd name="connsiteX137" fmla="*/ 144665 w 5004044"/>
              <a:gd name="connsiteY137" fmla="*/ 1130919 h 4257439"/>
              <a:gd name="connsiteX138" fmla="*/ 154924 w 5004044"/>
              <a:gd name="connsiteY138" fmla="*/ 1141443 h 4257439"/>
              <a:gd name="connsiteX139" fmla="*/ 263706 w 5004044"/>
              <a:gd name="connsiteY139" fmla="*/ 1219972 h 4257439"/>
              <a:gd name="connsiteX140" fmla="*/ 423231 w 5004044"/>
              <a:gd name="connsiteY140" fmla="*/ 1325916 h 4257439"/>
              <a:gd name="connsiteX141" fmla="*/ 486543 w 5004044"/>
              <a:gd name="connsiteY141" fmla="*/ 1341940 h 4257439"/>
              <a:gd name="connsiteX142" fmla="*/ 305459 w 5004044"/>
              <a:gd name="connsiteY142" fmla="*/ 1191095 h 4257439"/>
              <a:gd name="connsiteX143" fmla="*/ 165967 w 5004044"/>
              <a:gd name="connsiteY143" fmla="*/ 995271 h 4257439"/>
              <a:gd name="connsiteX144" fmla="*/ 148803 w 5004044"/>
              <a:gd name="connsiteY144" fmla="*/ 982487 h 4257439"/>
              <a:gd name="connsiteX145" fmla="*/ 142975 w 5004044"/>
              <a:gd name="connsiteY145" fmla="*/ 973711 h 4257439"/>
              <a:gd name="connsiteX146" fmla="*/ 107228 w 5004044"/>
              <a:gd name="connsiteY146" fmla="*/ 903165 h 4257439"/>
              <a:gd name="connsiteX147" fmla="*/ 103961 w 5004044"/>
              <a:gd name="connsiteY147" fmla="*/ 884449 h 4257439"/>
              <a:gd name="connsiteX148" fmla="*/ 105398 w 5004044"/>
              <a:gd name="connsiteY148" fmla="*/ 848773 h 4257439"/>
              <a:gd name="connsiteX149" fmla="*/ 96106 w 5004044"/>
              <a:gd name="connsiteY149" fmla="*/ 829222 h 4257439"/>
              <a:gd name="connsiteX150" fmla="*/ 95233 w 5004044"/>
              <a:gd name="connsiteY150" fmla="*/ 815459 h 4257439"/>
              <a:gd name="connsiteX151" fmla="*/ 108754 w 5004044"/>
              <a:gd name="connsiteY151" fmla="*/ 813390 h 4257439"/>
              <a:gd name="connsiteX152" fmla="*/ 149184 w 5004044"/>
              <a:gd name="connsiteY152" fmla="*/ 854012 h 4257439"/>
              <a:gd name="connsiteX153" fmla="*/ 169922 w 5004044"/>
              <a:gd name="connsiteY153" fmla="*/ 855094 h 4257439"/>
              <a:gd name="connsiteX154" fmla="*/ 194734 w 5004044"/>
              <a:gd name="connsiteY154" fmla="*/ 849766 h 4257439"/>
              <a:gd name="connsiteX155" fmla="*/ 204833 w 5004044"/>
              <a:gd name="connsiteY155" fmla="*/ 862849 h 4257439"/>
              <a:gd name="connsiteX156" fmla="*/ 262674 w 5004044"/>
              <a:gd name="connsiteY156" fmla="*/ 921903 h 4257439"/>
              <a:gd name="connsiteX157" fmla="*/ 302202 w 5004044"/>
              <a:gd name="connsiteY157" fmla="*/ 923150 h 4257439"/>
              <a:gd name="connsiteX158" fmla="*/ 270912 w 5004044"/>
              <a:gd name="connsiteY158" fmla="*/ 917286 h 4257439"/>
              <a:gd name="connsiteX159" fmla="*/ 262498 w 5004044"/>
              <a:gd name="connsiteY159" fmla="*/ 899162 h 4257439"/>
              <a:gd name="connsiteX160" fmla="*/ 261759 w 5004044"/>
              <a:gd name="connsiteY160" fmla="*/ 882214 h 4257439"/>
              <a:gd name="connsiteX161" fmla="*/ 216117 w 5004044"/>
              <a:gd name="connsiteY161" fmla="*/ 846941 h 4257439"/>
              <a:gd name="connsiteX162" fmla="*/ 211969 w 5004044"/>
              <a:gd name="connsiteY162" fmla="*/ 845458 h 4257439"/>
              <a:gd name="connsiteX163" fmla="*/ 202383 w 5004044"/>
              <a:gd name="connsiteY163" fmla="*/ 831653 h 4257439"/>
              <a:gd name="connsiteX164" fmla="*/ 217302 w 5004044"/>
              <a:gd name="connsiteY164" fmla="*/ 817950 h 4257439"/>
              <a:gd name="connsiteX165" fmla="*/ 258185 w 5004044"/>
              <a:gd name="connsiteY165" fmla="*/ 825283 h 4257439"/>
              <a:gd name="connsiteX166" fmla="*/ 339019 w 5004044"/>
              <a:gd name="connsiteY166" fmla="*/ 887237 h 4257439"/>
              <a:gd name="connsiteX167" fmla="*/ 455541 w 5004044"/>
              <a:gd name="connsiteY167" fmla="*/ 987171 h 4257439"/>
              <a:gd name="connsiteX168" fmla="*/ 839737 w 5004044"/>
              <a:gd name="connsiteY168" fmla="*/ 1232154 h 4257439"/>
              <a:gd name="connsiteX169" fmla="*/ 987251 w 5004044"/>
              <a:gd name="connsiteY169" fmla="*/ 1312386 h 4257439"/>
              <a:gd name="connsiteX170" fmla="*/ 987828 w 5004044"/>
              <a:gd name="connsiteY170" fmla="*/ 1306906 h 4257439"/>
              <a:gd name="connsiteX171" fmla="*/ 987609 w 5004044"/>
              <a:gd name="connsiteY171" fmla="*/ 1301885 h 4257439"/>
              <a:gd name="connsiteX172" fmla="*/ 883773 w 5004044"/>
              <a:gd name="connsiteY172" fmla="*/ 1249366 h 4257439"/>
              <a:gd name="connsiteX173" fmla="*/ 658689 w 5004044"/>
              <a:gd name="connsiteY173" fmla="*/ 1075926 h 4257439"/>
              <a:gd name="connsiteX174" fmla="*/ 639221 w 5004044"/>
              <a:gd name="connsiteY174" fmla="*/ 1072721 h 4257439"/>
              <a:gd name="connsiteX175" fmla="*/ 607837 w 5004044"/>
              <a:gd name="connsiteY175" fmla="*/ 1046001 h 4257439"/>
              <a:gd name="connsiteX176" fmla="*/ 604057 w 5004044"/>
              <a:gd name="connsiteY176" fmla="*/ 1028006 h 4257439"/>
              <a:gd name="connsiteX177" fmla="*/ 535068 w 5004044"/>
              <a:gd name="connsiteY177" fmla="*/ 963012 h 4257439"/>
              <a:gd name="connsiteX178" fmla="*/ 398492 w 5004044"/>
              <a:gd name="connsiteY178" fmla="*/ 852702 h 4257439"/>
              <a:gd name="connsiteX179" fmla="*/ 370407 w 5004044"/>
              <a:gd name="connsiteY179" fmla="*/ 808003 h 4257439"/>
              <a:gd name="connsiteX180" fmla="*/ 373637 w 5004044"/>
              <a:gd name="connsiteY180" fmla="*/ 788457 h 4257439"/>
              <a:gd name="connsiteX181" fmla="*/ 388957 w 5004044"/>
              <a:gd name="connsiteY181" fmla="*/ 790181 h 4257439"/>
              <a:gd name="connsiteX182" fmla="*/ 445569 w 5004044"/>
              <a:gd name="connsiteY182" fmla="*/ 827313 h 4257439"/>
              <a:gd name="connsiteX183" fmla="*/ 503344 w 5004044"/>
              <a:gd name="connsiteY183" fmla="*/ 866138 h 4257439"/>
              <a:gd name="connsiteX184" fmla="*/ 497988 w 5004044"/>
              <a:gd name="connsiteY184" fmla="*/ 855698 h 4257439"/>
              <a:gd name="connsiteX185" fmla="*/ 395068 w 5004044"/>
              <a:gd name="connsiteY185" fmla="*/ 774238 h 4257439"/>
              <a:gd name="connsiteX186" fmla="*/ 321225 w 5004044"/>
              <a:gd name="connsiteY186" fmla="*/ 704090 h 4257439"/>
              <a:gd name="connsiteX187" fmla="*/ 310772 w 5004044"/>
              <a:gd name="connsiteY187" fmla="*/ 664187 h 4257439"/>
              <a:gd name="connsiteX188" fmla="*/ 316776 w 5004044"/>
              <a:gd name="connsiteY188" fmla="*/ 652057 h 4257439"/>
              <a:gd name="connsiteX189" fmla="*/ 326167 w 5004044"/>
              <a:gd name="connsiteY189" fmla="*/ 655144 h 4257439"/>
              <a:gd name="connsiteX190" fmla="*/ 339819 w 5004044"/>
              <a:gd name="connsiteY190" fmla="*/ 668549 h 4257439"/>
              <a:gd name="connsiteX191" fmla="*/ 435653 w 5004044"/>
              <a:gd name="connsiteY191" fmla="*/ 737342 h 4257439"/>
              <a:gd name="connsiteX192" fmla="*/ 594518 w 5004044"/>
              <a:gd name="connsiteY192" fmla="*/ 846882 h 4257439"/>
              <a:gd name="connsiteX193" fmla="*/ 665142 w 5004044"/>
              <a:gd name="connsiteY193" fmla="*/ 868257 h 4257439"/>
              <a:gd name="connsiteX194" fmla="*/ 660802 w 5004044"/>
              <a:gd name="connsiteY194" fmla="*/ 862382 h 4257439"/>
              <a:gd name="connsiteX195" fmla="*/ 499505 w 5004044"/>
              <a:gd name="connsiteY195" fmla="*/ 728286 h 4257439"/>
              <a:gd name="connsiteX196" fmla="*/ 345927 w 5004044"/>
              <a:gd name="connsiteY196" fmla="*/ 515339 h 4257439"/>
              <a:gd name="connsiteX197" fmla="*/ 338588 w 5004044"/>
              <a:gd name="connsiteY197" fmla="*/ 509361 h 4257439"/>
              <a:gd name="connsiteX198" fmla="*/ 327339 w 5004044"/>
              <a:gd name="connsiteY198" fmla="*/ 494900 h 4257439"/>
              <a:gd name="connsiteX199" fmla="*/ 303055 w 5004044"/>
              <a:gd name="connsiteY199" fmla="*/ 437512 h 4257439"/>
              <a:gd name="connsiteX200" fmla="*/ 292117 w 5004044"/>
              <a:gd name="connsiteY200" fmla="*/ 398959 h 4257439"/>
              <a:gd name="connsiteX201" fmla="*/ 292417 w 5004044"/>
              <a:gd name="connsiteY201" fmla="*/ 380879 h 4257439"/>
              <a:gd name="connsiteX202" fmla="*/ 280259 w 5004044"/>
              <a:gd name="connsiteY202" fmla="*/ 358039 h 4257439"/>
              <a:gd name="connsiteX203" fmla="*/ 277426 w 5004044"/>
              <a:gd name="connsiteY203" fmla="*/ 343041 h 4257439"/>
              <a:gd name="connsiteX204" fmla="*/ 292014 w 5004044"/>
              <a:gd name="connsiteY204" fmla="*/ 340466 h 4257439"/>
              <a:gd name="connsiteX205" fmla="*/ 333039 w 5004044"/>
              <a:gd name="connsiteY205" fmla="*/ 382248 h 4257439"/>
              <a:gd name="connsiteX206" fmla="*/ 352439 w 5004044"/>
              <a:gd name="connsiteY206" fmla="*/ 383884 h 4257439"/>
              <a:gd name="connsiteX207" fmla="*/ 381981 w 5004044"/>
              <a:gd name="connsiteY207" fmla="*/ 380883 h 4257439"/>
              <a:gd name="connsiteX208" fmla="*/ 402615 w 5004044"/>
              <a:gd name="connsiteY208" fmla="*/ 410767 h 4257439"/>
              <a:gd name="connsiteX209" fmla="*/ 488827 w 5004044"/>
              <a:gd name="connsiteY209" fmla="*/ 452479 h 4257439"/>
              <a:gd name="connsiteX210" fmla="*/ 453360 w 5004044"/>
              <a:gd name="connsiteY210" fmla="*/ 444507 h 4257439"/>
              <a:gd name="connsiteX211" fmla="*/ 444814 w 5004044"/>
              <a:gd name="connsiteY211" fmla="*/ 429568 h 4257439"/>
              <a:gd name="connsiteX212" fmla="*/ 442720 w 5004044"/>
              <a:gd name="connsiteY212" fmla="*/ 406534 h 4257439"/>
              <a:gd name="connsiteX213" fmla="*/ 399647 w 5004044"/>
              <a:gd name="connsiteY213" fmla="*/ 373970 h 4257439"/>
              <a:gd name="connsiteX214" fmla="*/ 390458 w 5004044"/>
              <a:gd name="connsiteY214" fmla="*/ 369266 h 4257439"/>
              <a:gd name="connsiteX215" fmla="*/ 384776 w 5004044"/>
              <a:gd name="connsiteY215" fmla="*/ 357618 h 4257439"/>
              <a:gd name="connsiteX216" fmla="*/ 395456 w 5004044"/>
              <a:gd name="connsiteY216" fmla="*/ 346561 h 4257439"/>
              <a:gd name="connsiteX217" fmla="*/ 409490 w 5004044"/>
              <a:gd name="connsiteY217" fmla="*/ 343767 h 4257439"/>
              <a:gd name="connsiteX218" fmla="*/ 459406 w 5004044"/>
              <a:gd name="connsiteY218" fmla="*/ 364686 h 4257439"/>
              <a:gd name="connsiteX219" fmla="*/ 603593 w 5004044"/>
              <a:gd name="connsiteY219" fmla="*/ 487253 h 4257439"/>
              <a:gd name="connsiteX220" fmla="*/ 758457 w 5004044"/>
              <a:gd name="connsiteY220" fmla="*/ 592438 h 4257439"/>
              <a:gd name="connsiteX221" fmla="*/ 1126835 w 5004044"/>
              <a:gd name="connsiteY221" fmla="*/ 818073 h 4257439"/>
              <a:gd name="connsiteX222" fmla="*/ 1748686 w 5004044"/>
              <a:gd name="connsiteY222" fmla="*/ 913256 h 4257439"/>
              <a:gd name="connsiteX223" fmla="*/ 2345605 w 5004044"/>
              <a:gd name="connsiteY223" fmla="*/ 842682 h 4257439"/>
              <a:gd name="connsiteX224" fmla="*/ 2430665 w 5004044"/>
              <a:gd name="connsiteY224" fmla="*/ 833044 h 4257439"/>
              <a:gd name="connsiteX225" fmla="*/ 3874549 w 5004044"/>
              <a:gd name="connsiteY225" fmla="*/ 345713 h 4257439"/>
              <a:gd name="connsiteX226" fmla="*/ 4079914 w 5004044"/>
              <a:gd name="connsiteY226" fmla="*/ 235770 h 4257439"/>
              <a:gd name="connsiteX227" fmla="*/ 4115814 w 5004044"/>
              <a:gd name="connsiteY227" fmla="*/ 249002 h 4257439"/>
              <a:gd name="connsiteX228" fmla="*/ 4129591 w 5004044"/>
              <a:gd name="connsiteY228" fmla="*/ 251735 h 4257439"/>
              <a:gd name="connsiteX229" fmla="*/ 4131313 w 5004044"/>
              <a:gd name="connsiteY229" fmla="*/ 253264 h 4257439"/>
              <a:gd name="connsiteX230" fmla="*/ 4132779 w 5004044"/>
              <a:gd name="connsiteY230" fmla="*/ 252368 h 4257439"/>
              <a:gd name="connsiteX231" fmla="*/ 4129591 w 5004044"/>
              <a:gd name="connsiteY231" fmla="*/ 251735 h 4257439"/>
              <a:gd name="connsiteX232" fmla="*/ 4126781 w 5004044"/>
              <a:gd name="connsiteY232" fmla="*/ 249241 h 4257439"/>
              <a:gd name="connsiteX233" fmla="*/ 4126159 w 5004044"/>
              <a:gd name="connsiteY233" fmla="*/ 241207 h 4257439"/>
              <a:gd name="connsiteX234" fmla="*/ 4145347 w 5004044"/>
              <a:gd name="connsiteY234" fmla="*/ 206824 h 4257439"/>
              <a:gd name="connsiteX235" fmla="*/ 4183377 w 5004044"/>
              <a:gd name="connsiteY235" fmla="*/ 186195 h 4257439"/>
              <a:gd name="connsiteX236" fmla="*/ 4203065 w 5004044"/>
              <a:gd name="connsiteY236" fmla="*/ 194422 h 4257439"/>
              <a:gd name="connsiteX237" fmla="*/ 4228763 w 5004044"/>
              <a:gd name="connsiteY237" fmla="*/ 203170 h 4257439"/>
              <a:gd name="connsiteX238" fmla="*/ 4343373 w 5004044"/>
              <a:gd name="connsiteY238" fmla="*/ 90903 h 4257439"/>
              <a:gd name="connsiteX239" fmla="*/ 4421541 w 5004044"/>
              <a:gd name="connsiteY239" fmla="*/ 10686 h 4257439"/>
              <a:gd name="connsiteX240" fmla="*/ 4437179 w 5004044"/>
              <a:gd name="connsiteY240" fmla="*/ 969 h 425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5004044" h="4257439">
                <a:moveTo>
                  <a:pt x="4996703" y="1884419"/>
                </a:moveTo>
                <a:lnTo>
                  <a:pt x="4999558" y="1895448"/>
                </a:lnTo>
                <a:cubicBezTo>
                  <a:pt x="5005407" y="1925309"/>
                  <a:pt x="5005885" y="1948588"/>
                  <a:pt x="4998919" y="1955002"/>
                </a:cubicBezTo>
                <a:lnTo>
                  <a:pt x="4997257" y="1954563"/>
                </a:lnTo>
                <a:lnTo>
                  <a:pt x="4997288" y="1935420"/>
                </a:lnTo>
                <a:cubicBezTo>
                  <a:pt x="4997241" y="1921584"/>
                  <a:pt x="4997129" y="1908567"/>
                  <a:pt x="4996971" y="1897199"/>
                </a:cubicBezTo>
                <a:close/>
                <a:moveTo>
                  <a:pt x="4995619" y="1855413"/>
                </a:moveTo>
                <a:cubicBezTo>
                  <a:pt x="4995887" y="1856868"/>
                  <a:pt x="4996145" y="1861630"/>
                  <a:pt x="4996377" y="1868871"/>
                </a:cubicBezTo>
                <a:lnTo>
                  <a:pt x="4996703" y="1884419"/>
                </a:lnTo>
                <a:lnTo>
                  <a:pt x="4993479" y="1871969"/>
                </a:lnTo>
                <a:lnTo>
                  <a:pt x="4994448" y="1857988"/>
                </a:lnTo>
                <a:cubicBezTo>
                  <a:pt x="4994836" y="1854434"/>
                  <a:pt x="4995221" y="1853309"/>
                  <a:pt x="4995619" y="1855413"/>
                </a:cubicBezTo>
                <a:close/>
                <a:moveTo>
                  <a:pt x="561880" y="1402651"/>
                </a:moveTo>
                <a:cubicBezTo>
                  <a:pt x="561124" y="1404050"/>
                  <a:pt x="560098" y="1405494"/>
                  <a:pt x="559343" y="1406893"/>
                </a:cubicBezTo>
                <a:cubicBezTo>
                  <a:pt x="564992" y="1411590"/>
                  <a:pt x="570885" y="1415610"/>
                  <a:pt x="576521" y="1419992"/>
                </a:cubicBezTo>
                <a:cubicBezTo>
                  <a:pt x="583100" y="1421044"/>
                  <a:pt x="589950" y="1422050"/>
                  <a:pt x="596259" y="1423150"/>
                </a:cubicBezTo>
                <a:cubicBezTo>
                  <a:pt x="584800" y="1416317"/>
                  <a:pt x="573340" y="1409483"/>
                  <a:pt x="561880" y="1402651"/>
                </a:cubicBezTo>
                <a:close/>
                <a:moveTo>
                  <a:pt x="741490" y="927208"/>
                </a:moveTo>
                <a:cubicBezTo>
                  <a:pt x="799034" y="985684"/>
                  <a:pt x="870087" y="1023113"/>
                  <a:pt x="944973" y="1054807"/>
                </a:cubicBezTo>
                <a:cubicBezTo>
                  <a:pt x="945998" y="1053361"/>
                  <a:pt x="946754" y="1051963"/>
                  <a:pt x="947781" y="1050516"/>
                </a:cubicBezTo>
                <a:cubicBezTo>
                  <a:pt x="879021" y="1009518"/>
                  <a:pt x="810249" y="968207"/>
                  <a:pt x="741490" y="927208"/>
                </a:cubicBezTo>
                <a:close/>
                <a:moveTo>
                  <a:pt x="4437179" y="969"/>
                </a:moveTo>
                <a:cubicBezTo>
                  <a:pt x="4443841" y="3904"/>
                  <a:pt x="4445992" y="9534"/>
                  <a:pt x="4444201" y="18389"/>
                </a:cubicBezTo>
                <a:cubicBezTo>
                  <a:pt x="4441695" y="29585"/>
                  <a:pt x="4436433" y="40002"/>
                  <a:pt x="4430319" y="49621"/>
                </a:cubicBezTo>
                <a:cubicBezTo>
                  <a:pt x="4401802" y="94822"/>
                  <a:pt x="4415372" y="106342"/>
                  <a:pt x="4455614" y="105249"/>
                </a:cubicBezTo>
                <a:cubicBezTo>
                  <a:pt x="4491507" y="104290"/>
                  <a:pt x="4527369" y="96378"/>
                  <a:pt x="4563529" y="89046"/>
                </a:cubicBezTo>
                <a:cubicBezTo>
                  <a:pt x="4581331" y="85271"/>
                  <a:pt x="4582237" y="87326"/>
                  <a:pt x="4575967" y="105828"/>
                </a:cubicBezTo>
                <a:cubicBezTo>
                  <a:pt x="4565867" y="136392"/>
                  <a:pt x="4565181" y="164346"/>
                  <a:pt x="4581177" y="187773"/>
                </a:cubicBezTo>
                <a:cubicBezTo>
                  <a:pt x="4584949" y="193117"/>
                  <a:pt x="4587668" y="199279"/>
                  <a:pt x="4586660" y="207364"/>
                </a:cubicBezTo>
                <a:cubicBezTo>
                  <a:pt x="4582114" y="240426"/>
                  <a:pt x="4591735" y="267509"/>
                  <a:pt x="4601641" y="294858"/>
                </a:cubicBezTo>
                <a:cubicBezTo>
                  <a:pt x="4618339" y="340618"/>
                  <a:pt x="4639505" y="382741"/>
                  <a:pt x="4662523" y="423590"/>
                </a:cubicBezTo>
                <a:cubicBezTo>
                  <a:pt x="4678751" y="452354"/>
                  <a:pt x="4689013" y="487863"/>
                  <a:pt x="4724560" y="497719"/>
                </a:cubicBezTo>
                <a:cubicBezTo>
                  <a:pt x="4733099" y="500006"/>
                  <a:pt x="4735915" y="508366"/>
                  <a:pt x="4732841" y="519029"/>
                </a:cubicBezTo>
                <a:cubicBezTo>
                  <a:pt x="4722677" y="554348"/>
                  <a:pt x="4730947" y="581670"/>
                  <a:pt x="4749643" y="604622"/>
                </a:cubicBezTo>
                <a:cubicBezTo>
                  <a:pt x="4756255" y="612626"/>
                  <a:pt x="4753773" y="618125"/>
                  <a:pt x="4744753" y="623512"/>
                </a:cubicBezTo>
                <a:cubicBezTo>
                  <a:pt x="4734394" y="629453"/>
                  <a:pt x="4726335" y="638149"/>
                  <a:pt x="4720006" y="649070"/>
                </a:cubicBezTo>
                <a:cubicBezTo>
                  <a:pt x="4709614" y="666719"/>
                  <a:pt x="4704721" y="685611"/>
                  <a:pt x="4700653" y="704672"/>
                </a:cubicBezTo>
                <a:cubicBezTo>
                  <a:pt x="4694336" y="734569"/>
                  <a:pt x="4686883" y="763401"/>
                  <a:pt x="4662297" y="786401"/>
                </a:cubicBezTo>
                <a:cubicBezTo>
                  <a:pt x="4654979" y="793386"/>
                  <a:pt x="4649109" y="802330"/>
                  <a:pt x="4642954" y="811006"/>
                </a:cubicBezTo>
                <a:cubicBezTo>
                  <a:pt x="4644917" y="818566"/>
                  <a:pt x="4649771" y="823719"/>
                  <a:pt x="4658781" y="824342"/>
                </a:cubicBezTo>
                <a:cubicBezTo>
                  <a:pt x="4716129" y="828453"/>
                  <a:pt x="4713587" y="870017"/>
                  <a:pt x="4713981" y="916441"/>
                </a:cubicBezTo>
                <a:cubicBezTo>
                  <a:pt x="4714583" y="973897"/>
                  <a:pt x="4682235" y="1006173"/>
                  <a:pt x="4642145" y="1035706"/>
                </a:cubicBezTo>
                <a:cubicBezTo>
                  <a:pt x="4628425" y="1045718"/>
                  <a:pt x="4608421" y="1048933"/>
                  <a:pt x="4604059" y="1073741"/>
                </a:cubicBezTo>
                <a:cubicBezTo>
                  <a:pt x="4628007" y="1092285"/>
                  <a:pt x="4655309" y="1069123"/>
                  <a:pt x="4680437" y="1071013"/>
                </a:cubicBezTo>
                <a:cubicBezTo>
                  <a:pt x="4701201" y="1072723"/>
                  <a:pt x="4734847" y="1063938"/>
                  <a:pt x="4708843" y="1110593"/>
                </a:cubicBezTo>
                <a:cubicBezTo>
                  <a:pt x="4701273" y="1124265"/>
                  <a:pt x="4711111" y="1131384"/>
                  <a:pt x="4721433" y="1130828"/>
                </a:cubicBezTo>
                <a:cubicBezTo>
                  <a:pt x="4805036" y="1125241"/>
                  <a:pt x="4770374" y="1216755"/>
                  <a:pt x="4799050" y="1256288"/>
                </a:cubicBezTo>
                <a:cubicBezTo>
                  <a:pt x="4807135" y="1266880"/>
                  <a:pt x="4800233" y="1289605"/>
                  <a:pt x="4788849" y="1296992"/>
                </a:cubicBezTo>
                <a:cubicBezTo>
                  <a:pt x="4716605" y="1344534"/>
                  <a:pt x="4710171" y="1427902"/>
                  <a:pt x="4677593" y="1504814"/>
                </a:cubicBezTo>
                <a:cubicBezTo>
                  <a:pt x="4717444" y="1525929"/>
                  <a:pt x="4764171" y="1523690"/>
                  <a:pt x="4806838" y="1534504"/>
                </a:cubicBezTo>
                <a:cubicBezTo>
                  <a:pt x="4851155" y="1545658"/>
                  <a:pt x="4851771" y="1559782"/>
                  <a:pt x="4818253" y="1621364"/>
                </a:cubicBezTo>
                <a:cubicBezTo>
                  <a:pt x="4912245" y="1616790"/>
                  <a:pt x="4912245" y="1616790"/>
                  <a:pt x="4887405" y="1708784"/>
                </a:cubicBezTo>
                <a:cubicBezTo>
                  <a:pt x="4926883" y="1705769"/>
                  <a:pt x="4965617" y="1779266"/>
                  <a:pt x="4987017" y="1847008"/>
                </a:cubicBezTo>
                <a:lnTo>
                  <a:pt x="4993479" y="1871969"/>
                </a:lnTo>
                <a:lnTo>
                  <a:pt x="4993260" y="1875137"/>
                </a:lnTo>
                <a:cubicBezTo>
                  <a:pt x="4992440" y="1890359"/>
                  <a:pt x="4991543" y="1912093"/>
                  <a:pt x="4990437" y="1933934"/>
                </a:cubicBezTo>
                <a:lnTo>
                  <a:pt x="4989378" y="1952477"/>
                </a:lnTo>
                <a:lnTo>
                  <a:pt x="4982628" y="1950690"/>
                </a:lnTo>
                <a:cubicBezTo>
                  <a:pt x="4977177" y="1945881"/>
                  <a:pt x="4973287" y="1944057"/>
                  <a:pt x="4970479" y="1944168"/>
                </a:cubicBezTo>
                <a:cubicBezTo>
                  <a:pt x="4962059" y="1944498"/>
                  <a:pt x="4963394" y="1962230"/>
                  <a:pt x="4961645" y="1968944"/>
                </a:cubicBezTo>
                <a:cubicBezTo>
                  <a:pt x="4955769" y="1990222"/>
                  <a:pt x="4970405" y="2001239"/>
                  <a:pt x="4980262" y="2014997"/>
                </a:cubicBezTo>
                <a:cubicBezTo>
                  <a:pt x="4983953" y="2020039"/>
                  <a:pt x="4986587" y="1996490"/>
                  <a:pt x="4988607" y="1965973"/>
                </a:cubicBezTo>
                <a:lnTo>
                  <a:pt x="4989378" y="1952477"/>
                </a:lnTo>
                <a:lnTo>
                  <a:pt x="4997257" y="1954563"/>
                </a:lnTo>
                <a:lnTo>
                  <a:pt x="4997217" y="1978557"/>
                </a:lnTo>
                <a:cubicBezTo>
                  <a:pt x="4996813" y="2037141"/>
                  <a:pt x="4995076" y="2095563"/>
                  <a:pt x="4990810" y="2100744"/>
                </a:cubicBezTo>
                <a:cubicBezTo>
                  <a:pt x="4945575" y="2155854"/>
                  <a:pt x="4978545" y="2256304"/>
                  <a:pt x="4889713" y="2285583"/>
                </a:cubicBezTo>
                <a:cubicBezTo>
                  <a:pt x="4849735" y="2298967"/>
                  <a:pt x="4831955" y="2340690"/>
                  <a:pt x="4803440" y="2367231"/>
                </a:cubicBezTo>
                <a:cubicBezTo>
                  <a:pt x="4704002" y="2459108"/>
                  <a:pt x="4639535" y="2566320"/>
                  <a:pt x="4613356" y="2702512"/>
                </a:cubicBezTo>
                <a:cubicBezTo>
                  <a:pt x="4606017" y="2740180"/>
                  <a:pt x="4573792" y="2775282"/>
                  <a:pt x="4553563" y="2810797"/>
                </a:cubicBezTo>
                <a:cubicBezTo>
                  <a:pt x="4565127" y="2832476"/>
                  <a:pt x="4619667" y="2772245"/>
                  <a:pt x="4602347" y="2836976"/>
                </a:cubicBezTo>
                <a:cubicBezTo>
                  <a:pt x="4589232" y="2885784"/>
                  <a:pt x="4551577" y="2921212"/>
                  <a:pt x="4516285" y="2954642"/>
                </a:cubicBezTo>
                <a:cubicBezTo>
                  <a:pt x="4475753" y="2992790"/>
                  <a:pt x="4430641" y="3025740"/>
                  <a:pt x="4414507" y="3086467"/>
                </a:cubicBezTo>
                <a:cubicBezTo>
                  <a:pt x="4410989" y="3099423"/>
                  <a:pt x="3564181" y="4149656"/>
                  <a:pt x="2327617" y="4253752"/>
                </a:cubicBezTo>
                <a:cubicBezTo>
                  <a:pt x="2125545" y="4270760"/>
                  <a:pt x="1322624" y="4224619"/>
                  <a:pt x="1214971" y="4203137"/>
                </a:cubicBezTo>
                <a:cubicBezTo>
                  <a:pt x="1104292" y="4180925"/>
                  <a:pt x="1007789" y="4121736"/>
                  <a:pt x="894535" y="4109150"/>
                </a:cubicBezTo>
                <a:cubicBezTo>
                  <a:pt x="834632" y="4102646"/>
                  <a:pt x="776274" y="4081635"/>
                  <a:pt x="781596" y="3991505"/>
                </a:cubicBezTo>
                <a:cubicBezTo>
                  <a:pt x="783201" y="3965920"/>
                  <a:pt x="766642" y="3948284"/>
                  <a:pt x="742373" y="3959843"/>
                </a:cubicBezTo>
                <a:cubicBezTo>
                  <a:pt x="696510" y="3981854"/>
                  <a:pt x="673849" y="3949166"/>
                  <a:pt x="646723" y="3926438"/>
                </a:cubicBezTo>
                <a:cubicBezTo>
                  <a:pt x="598687" y="3886210"/>
                  <a:pt x="552406" y="3842509"/>
                  <a:pt x="478839" y="3847272"/>
                </a:cubicBezTo>
                <a:cubicBezTo>
                  <a:pt x="491215" y="3806501"/>
                  <a:pt x="515519" y="3808222"/>
                  <a:pt x="537744" y="3812205"/>
                </a:cubicBezTo>
                <a:cubicBezTo>
                  <a:pt x="596474" y="3823029"/>
                  <a:pt x="654233" y="3836554"/>
                  <a:pt x="712950" y="3847065"/>
                </a:cubicBezTo>
                <a:cubicBezTo>
                  <a:pt x="751090" y="3853931"/>
                  <a:pt x="789463" y="3866135"/>
                  <a:pt x="839053" y="3842201"/>
                </a:cubicBezTo>
                <a:cubicBezTo>
                  <a:pt x="792472" y="3772935"/>
                  <a:pt x="718132" y="3772458"/>
                  <a:pt x="657388" y="3759142"/>
                </a:cubicBezTo>
                <a:cubicBezTo>
                  <a:pt x="581525" y="3742486"/>
                  <a:pt x="535038" y="3694078"/>
                  <a:pt x="479902" y="3640872"/>
                </a:cubicBezTo>
                <a:cubicBezTo>
                  <a:pt x="534356" y="3616078"/>
                  <a:pt x="570138" y="3656255"/>
                  <a:pt x="612982" y="3646162"/>
                </a:cubicBezTo>
                <a:cubicBezTo>
                  <a:pt x="615057" y="3637572"/>
                  <a:pt x="618333" y="3625291"/>
                  <a:pt x="617779" y="3625073"/>
                </a:cubicBezTo>
                <a:cubicBezTo>
                  <a:pt x="545776" y="3603308"/>
                  <a:pt x="510266" y="3544423"/>
                  <a:pt x="495792" y="3468542"/>
                </a:cubicBezTo>
                <a:cubicBezTo>
                  <a:pt x="488366" y="3429369"/>
                  <a:pt x="462153" y="3421345"/>
                  <a:pt x="436221" y="3407261"/>
                </a:cubicBezTo>
                <a:cubicBezTo>
                  <a:pt x="345019" y="3357258"/>
                  <a:pt x="249255" y="3315018"/>
                  <a:pt x="172652" y="3237768"/>
                </a:cubicBezTo>
                <a:cubicBezTo>
                  <a:pt x="256919" y="3234912"/>
                  <a:pt x="326749" y="3281731"/>
                  <a:pt x="417805" y="3290959"/>
                </a:cubicBezTo>
                <a:cubicBezTo>
                  <a:pt x="341913" y="3205043"/>
                  <a:pt x="246803" y="3171544"/>
                  <a:pt x="159629" y="3126522"/>
                </a:cubicBezTo>
                <a:cubicBezTo>
                  <a:pt x="119806" y="3106035"/>
                  <a:pt x="82625" y="3077492"/>
                  <a:pt x="35515" y="3070942"/>
                </a:cubicBezTo>
                <a:cubicBezTo>
                  <a:pt x="18803" y="3068516"/>
                  <a:pt x="-9231" y="3062395"/>
                  <a:pt x="3001" y="3030820"/>
                </a:cubicBezTo>
                <a:cubicBezTo>
                  <a:pt x="13293" y="3004651"/>
                  <a:pt x="35761" y="3007959"/>
                  <a:pt x="56337" y="3011602"/>
                </a:cubicBezTo>
                <a:cubicBezTo>
                  <a:pt x="105732" y="3020594"/>
                  <a:pt x="155993" y="3012038"/>
                  <a:pt x="221626" y="3000137"/>
                </a:cubicBezTo>
                <a:cubicBezTo>
                  <a:pt x="163022" y="2929831"/>
                  <a:pt x="63027" y="2971519"/>
                  <a:pt x="12079" y="2895750"/>
                </a:cubicBezTo>
                <a:cubicBezTo>
                  <a:pt x="70612" y="2870868"/>
                  <a:pt x="117312" y="2892988"/>
                  <a:pt x="165389" y="2890511"/>
                </a:cubicBezTo>
                <a:cubicBezTo>
                  <a:pt x="208846" y="2888217"/>
                  <a:pt x="219022" y="2871872"/>
                  <a:pt x="206743" y="2827546"/>
                </a:cubicBezTo>
                <a:cubicBezTo>
                  <a:pt x="187666" y="2758486"/>
                  <a:pt x="209823" y="2717255"/>
                  <a:pt x="273631" y="2725917"/>
                </a:cubicBezTo>
                <a:cubicBezTo>
                  <a:pt x="332792" y="2734135"/>
                  <a:pt x="337558" y="2706094"/>
                  <a:pt x="320364" y="2667696"/>
                </a:cubicBezTo>
                <a:cubicBezTo>
                  <a:pt x="295325" y="2611707"/>
                  <a:pt x="318706" y="2561087"/>
                  <a:pt x="334074" y="2507770"/>
                </a:cubicBezTo>
                <a:cubicBezTo>
                  <a:pt x="357219" y="2426828"/>
                  <a:pt x="344229" y="2391168"/>
                  <a:pt x="284207" y="2344516"/>
                </a:cubicBezTo>
                <a:cubicBezTo>
                  <a:pt x="250406" y="2318539"/>
                  <a:pt x="214378" y="2297698"/>
                  <a:pt x="166166" y="2278376"/>
                </a:cubicBezTo>
                <a:cubicBezTo>
                  <a:pt x="273852" y="2244503"/>
                  <a:pt x="158170" y="2213685"/>
                  <a:pt x="194891" y="2175576"/>
                </a:cubicBezTo>
                <a:cubicBezTo>
                  <a:pt x="270782" y="2149213"/>
                  <a:pt x="337571" y="2238633"/>
                  <a:pt x="440332" y="2191712"/>
                </a:cubicBezTo>
                <a:cubicBezTo>
                  <a:pt x="307946" y="2127472"/>
                  <a:pt x="161307" y="2042341"/>
                  <a:pt x="63051" y="1942979"/>
                </a:cubicBezTo>
                <a:cubicBezTo>
                  <a:pt x="83512" y="1912799"/>
                  <a:pt x="105922" y="1933513"/>
                  <a:pt x="123612" y="1920903"/>
                </a:cubicBezTo>
                <a:cubicBezTo>
                  <a:pt x="122527" y="1914768"/>
                  <a:pt x="123751" y="1905381"/>
                  <a:pt x="120386" y="1903128"/>
                </a:cubicBezTo>
                <a:cubicBezTo>
                  <a:pt x="47933" y="1852346"/>
                  <a:pt x="47054" y="1850919"/>
                  <a:pt x="119318" y="1791355"/>
                </a:cubicBezTo>
                <a:cubicBezTo>
                  <a:pt x="144540" y="1770456"/>
                  <a:pt x="141749" y="1756399"/>
                  <a:pt x="127081" y="1738431"/>
                </a:cubicBezTo>
                <a:cubicBezTo>
                  <a:pt x="116725" y="1725710"/>
                  <a:pt x="104020" y="1715301"/>
                  <a:pt x="108310" y="1682600"/>
                </a:cubicBezTo>
                <a:cubicBezTo>
                  <a:pt x="150870" y="1715887"/>
                  <a:pt x="350796" y="1749545"/>
                  <a:pt x="385468" y="1739315"/>
                </a:cubicBezTo>
                <a:cubicBezTo>
                  <a:pt x="424434" y="1727691"/>
                  <a:pt x="558776" y="1718211"/>
                  <a:pt x="599777" y="1722044"/>
                </a:cubicBezTo>
                <a:cubicBezTo>
                  <a:pt x="597521" y="1720227"/>
                  <a:pt x="595263" y="1718413"/>
                  <a:pt x="593006" y="1716597"/>
                </a:cubicBezTo>
                <a:cubicBezTo>
                  <a:pt x="552484" y="1680103"/>
                  <a:pt x="511421" y="1643705"/>
                  <a:pt x="485736" y="1591625"/>
                </a:cubicBezTo>
                <a:cubicBezTo>
                  <a:pt x="484560" y="1589619"/>
                  <a:pt x="483937" y="1587831"/>
                  <a:pt x="481534" y="1588888"/>
                </a:cubicBezTo>
                <a:cubicBezTo>
                  <a:pt x="460479" y="1599246"/>
                  <a:pt x="462468" y="1582449"/>
                  <a:pt x="461623" y="1569314"/>
                </a:cubicBezTo>
                <a:cubicBezTo>
                  <a:pt x="460764" y="1555866"/>
                  <a:pt x="456786" y="1545815"/>
                  <a:pt x="441172" y="1549836"/>
                </a:cubicBezTo>
                <a:cubicBezTo>
                  <a:pt x="440361" y="1549980"/>
                  <a:pt x="439267" y="1549855"/>
                  <a:pt x="438173" y="1549732"/>
                </a:cubicBezTo>
                <a:cubicBezTo>
                  <a:pt x="430782" y="1548823"/>
                  <a:pt x="406258" y="1517097"/>
                  <a:pt x="409482" y="1509886"/>
                </a:cubicBezTo>
                <a:cubicBezTo>
                  <a:pt x="416686" y="1494065"/>
                  <a:pt x="408267" y="1488277"/>
                  <a:pt x="401143" y="1480995"/>
                </a:cubicBezTo>
                <a:cubicBezTo>
                  <a:pt x="391181" y="1471051"/>
                  <a:pt x="381247" y="1461736"/>
                  <a:pt x="370772" y="1452514"/>
                </a:cubicBezTo>
                <a:cubicBezTo>
                  <a:pt x="360580" y="1443560"/>
                  <a:pt x="350146" y="1435280"/>
                  <a:pt x="339699" y="1426688"/>
                </a:cubicBezTo>
                <a:cubicBezTo>
                  <a:pt x="315473" y="1420526"/>
                  <a:pt x="291032" y="1415669"/>
                  <a:pt x="265593" y="1412885"/>
                </a:cubicBezTo>
                <a:cubicBezTo>
                  <a:pt x="246706" y="1410526"/>
                  <a:pt x="225589" y="1406978"/>
                  <a:pt x="215085" y="1372144"/>
                </a:cubicBezTo>
                <a:cubicBezTo>
                  <a:pt x="234985" y="1372744"/>
                  <a:pt x="254925" y="1374284"/>
                  <a:pt x="274865" y="1375825"/>
                </a:cubicBezTo>
                <a:cubicBezTo>
                  <a:pt x="255700" y="1360864"/>
                  <a:pt x="237075" y="1345807"/>
                  <a:pt x="219220" y="1329666"/>
                </a:cubicBezTo>
                <a:cubicBezTo>
                  <a:pt x="204474" y="1316138"/>
                  <a:pt x="192346" y="1300252"/>
                  <a:pt x="187322" y="1278682"/>
                </a:cubicBezTo>
                <a:cubicBezTo>
                  <a:pt x="185994" y="1273224"/>
                  <a:pt x="184924" y="1267404"/>
                  <a:pt x="189878" y="1262417"/>
                </a:cubicBezTo>
                <a:cubicBezTo>
                  <a:pt x="195346" y="1256708"/>
                  <a:pt x="199833" y="1259711"/>
                  <a:pt x="204036" y="1262449"/>
                </a:cubicBezTo>
                <a:cubicBezTo>
                  <a:pt x="221402" y="1273615"/>
                  <a:pt x="239024" y="1284422"/>
                  <a:pt x="256133" y="1295950"/>
                </a:cubicBezTo>
                <a:cubicBezTo>
                  <a:pt x="278851" y="1311233"/>
                  <a:pt x="301313" y="1326878"/>
                  <a:pt x="323760" y="1342208"/>
                </a:cubicBezTo>
                <a:cubicBezTo>
                  <a:pt x="292061" y="1308268"/>
                  <a:pt x="257298" y="1278982"/>
                  <a:pt x="219957" y="1252997"/>
                </a:cubicBezTo>
                <a:cubicBezTo>
                  <a:pt x="192995" y="1234035"/>
                  <a:pt x="166033" y="1215073"/>
                  <a:pt x="145267" y="1188376"/>
                </a:cubicBezTo>
                <a:cubicBezTo>
                  <a:pt x="134614" y="1175075"/>
                  <a:pt x="129282" y="1158938"/>
                  <a:pt x="127649" y="1140248"/>
                </a:cubicBezTo>
                <a:cubicBezTo>
                  <a:pt x="127430" y="1135227"/>
                  <a:pt x="127724" y="1129482"/>
                  <a:pt x="133301" y="1126283"/>
                </a:cubicBezTo>
                <a:cubicBezTo>
                  <a:pt x="138892" y="1123399"/>
                  <a:pt x="142312" y="1126907"/>
                  <a:pt x="144665" y="1130919"/>
                </a:cubicBezTo>
                <a:cubicBezTo>
                  <a:pt x="147316" y="1135513"/>
                  <a:pt x="150466" y="1139068"/>
                  <a:pt x="154924" y="1141443"/>
                </a:cubicBezTo>
                <a:cubicBezTo>
                  <a:pt x="194007" y="1163643"/>
                  <a:pt x="228472" y="1192350"/>
                  <a:pt x="263706" y="1219972"/>
                </a:cubicBezTo>
                <a:cubicBezTo>
                  <a:pt x="314160" y="1259456"/>
                  <a:pt x="363843" y="1300026"/>
                  <a:pt x="423231" y="1325916"/>
                </a:cubicBezTo>
                <a:cubicBezTo>
                  <a:pt x="445702" y="1335549"/>
                  <a:pt x="468901" y="1343155"/>
                  <a:pt x="486543" y="1341940"/>
                </a:cubicBezTo>
                <a:cubicBezTo>
                  <a:pt x="421673" y="1296460"/>
                  <a:pt x="360475" y="1247802"/>
                  <a:pt x="305459" y="1191095"/>
                </a:cubicBezTo>
                <a:cubicBezTo>
                  <a:pt x="249875" y="1133856"/>
                  <a:pt x="201123" y="1070982"/>
                  <a:pt x="165967" y="995271"/>
                </a:cubicBezTo>
                <a:cubicBezTo>
                  <a:pt x="162356" y="987370"/>
                  <a:pt x="160109" y="979543"/>
                  <a:pt x="148803" y="982487"/>
                </a:cubicBezTo>
                <a:cubicBezTo>
                  <a:pt x="143684" y="983707"/>
                  <a:pt x="141844" y="978971"/>
                  <a:pt x="142975" y="973711"/>
                </a:cubicBezTo>
                <a:cubicBezTo>
                  <a:pt x="150059" y="936405"/>
                  <a:pt x="133120" y="916307"/>
                  <a:pt x="107228" y="903165"/>
                </a:cubicBezTo>
                <a:cubicBezTo>
                  <a:pt x="99148" y="898899"/>
                  <a:pt x="98374" y="893659"/>
                  <a:pt x="103961" y="884449"/>
                </a:cubicBezTo>
                <a:cubicBezTo>
                  <a:pt x="111573" y="871720"/>
                  <a:pt x="110228" y="859623"/>
                  <a:pt x="105398" y="848773"/>
                </a:cubicBezTo>
                <a:cubicBezTo>
                  <a:pt x="102652" y="841984"/>
                  <a:pt x="99109" y="835651"/>
                  <a:pt x="96106" y="829222"/>
                </a:cubicBezTo>
                <a:cubicBezTo>
                  <a:pt x="94023" y="825161"/>
                  <a:pt x="90576" y="821026"/>
                  <a:pt x="95233" y="815459"/>
                </a:cubicBezTo>
                <a:cubicBezTo>
                  <a:pt x="99648" y="810569"/>
                  <a:pt x="104350" y="812269"/>
                  <a:pt x="108754" y="813390"/>
                </a:cubicBezTo>
                <a:cubicBezTo>
                  <a:pt x="129926" y="818192"/>
                  <a:pt x="142781" y="832053"/>
                  <a:pt x="149184" y="854012"/>
                </a:cubicBezTo>
                <a:cubicBezTo>
                  <a:pt x="153977" y="870244"/>
                  <a:pt x="158340" y="870424"/>
                  <a:pt x="169922" y="855094"/>
                </a:cubicBezTo>
                <a:cubicBezTo>
                  <a:pt x="178668" y="843430"/>
                  <a:pt x="186813" y="842941"/>
                  <a:pt x="194734" y="849766"/>
                </a:cubicBezTo>
                <a:cubicBezTo>
                  <a:pt x="198964" y="853131"/>
                  <a:pt x="201642" y="858351"/>
                  <a:pt x="204833" y="862849"/>
                </a:cubicBezTo>
                <a:cubicBezTo>
                  <a:pt x="220829" y="886276"/>
                  <a:pt x="237607" y="908933"/>
                  <a:pt x="262674" y="921903"/>
                </a:cubicBezTo>
                <a:cubicBezTo>
                  <a:pt x="273823" y="927843"/>
                  <a:pt x="285713" y="932069"/>
                  <a:pt x="302202" y="923150"/>
                </a:cubicBezTo>
                <a:cubicBezTo>
                  <a:pt x="291351" y="917791"/>
                  <a:pt x="280774" y="918709"/>
                  <a:pt x="270912" y="917286"/>
                </a:cubicBezTo>
                <a:cubicBezTo>
                  <a:pt x="261049" y="915865"/>
                  <a:pt x="255697" y="911748"/>
                  <a:pt x="262498" y="899162"/>
                </a:cubicBezTo>
                <a:cubicBezTo>
                  <a:pt x="266276" y="892170"/>
                  <a:pt x="265774" y="886883"/>
                  <a:pt x="261759" y="882214"/>
                </a:cubicBezTo>
                <a:cubicBezTo>
                  <a:pt x="248848" y="867099"/>
                  <a:pt x="241864" y="844294"/>
                  <a:pt x="216117" y="846941"/>
                </a:cubicBezTo>
                <a:cubicBezTo>
                  <a:pt x="214767" y="847179"/>
                  <a:pt x="213361" y="846162"/>
                  <a:pt x="211969" y="845458"/>
                </a:cubicBezTo>
                <a:cubicBezTo>
                  <a:pt x="206685" y="842913"/>
                  <a:pt x="200848" y="840147"/>
                  <a:pt x="202383" y="831653"/>
                </a:cubicBezTo>
                <a:cubicBezTo>
                  <a:pt x="204188" y="823111"/>
                  <a:pt x="211130" y="819988"/>
                  <a:pt x="217302" y="817950"/>
                </a:cubicBezTo>
                <a:cubicBezTo>
                  <a:pt x="233145" y="812939"/>
                  <a:pt x="245914" y="818592"/>
                  <a:pt x="258185" y="825283"/>
                </a:cubicBezTo>
                <a:cubicBezTo>
                  <a:pt x="288036" y="841837"/>
                  <a:pt x="313015" y="865260"/>
                  <a:pt x="339019" y="887237"/>
                </a:cubicBezTo>
                <a:cubicBezTo>
                  <a:pt x="378027" y="920202"/>
                  <a:pt x="412674" y="959314"/>
                  <a:pt x="455541" y="987171"/>
                </a:cubicBezTo>
                <a:cubicBezTo>
                  <a:pt x="583008" y="1069675"/>
                  <a:pt x="708694" y="1155025"/>
                  <a:pt x="839737" y="1232154"/>
                </a:cubicBezTo>
                <a:cubicBezTo>
                  <a:pt x="888076" y="1260626"/>
                  <a:pt x="937413" y="1287025"/>
                  <a:pt x="987251" y="1312386"/>
                </a:cubicBezTo>
                <a:cubicBezTo>
                  <a:pt x="987438" y="1310454"/>
                  <a:pt x="987654" y="1309151"/>
                  <a:pt x="987828" y="1306906"/>
                </a:cubicBezTo>
                <a:cubicBezTo>
                  <a:pt x="987759" y="1305338"/>
                  <a:pt x="987677" y="1303454"/>
                  <a:pt x="987609" y="1301885"/>
                </a:cubicBezTo>
                <a:cubicBezTo>
                  <a:pt x="952341" y="1285971"/>
                  <a:pt x="917544" y="1268392"/>
                  <a:pt x="883773" y="1249366"/>
                </a:cubicBezTo>
                <a:cubicBezTo>
                  <a:pt x="800867" y="1202326"/>
                  <a:pt x="724387" y="1146562"/>
                  <a:pt x="658689" y="1075926"/>
                </a:cubicBezTo>
                <a:cubicBezTo>
                  <a:pt x="653269" y="1070242"/>
                  <a:pt x="647527" y="1069673"/>
                  <a:pt x="639221" y="1072721"/>
                </a:cubicBezTo>
                <a:cubicBezTo>
                  <a:pt x="612439" y="1082826"/>
                  <a:pt x="603654" y="1074888"/>
                  <a:pt x="607837" y="1046001"/>
                </a:cubicBezTo>
                <a:cubicBezTo>
                  <a:pt x="608886" y="1038856"/>
                  <a:pt x="608910" y="1033160"/>
                  <a:pt x="604057" y="1028006"/>
                </a:cubicBezTo>
                <a:cubicBezTo>
                  <a:pt x="582361" y="1004953"/>
                  <a:pt x="559626" y="983032"/>
                  <a:pt x="535068" y="963012"/>
                </a:cubicBezTo>
                <a:cubicBezTo>
                  <a:pt x="489628" y="926121"/>
                  <a:pt x="441097" y="893257"/>
                  <a:pt x="398492" y="852702"/>
                </a:cubicBezTo>
                <a:cubicBezTo>
                  <a:pt x="385976" y="840363"/>
                  <a:pt x="376348" y="825616"/>
                  <a:pt x="370407" y="808003"/>
                </a:cubicBezTo>
                <a:cubicBezTo>
                  <a:pt x="368512" y="802013"/>
                  <a:pt x="367360" y="794309"/>
                  <a:pt x="373637" y="788457"/>
                </a:cubicBezTo>
                <a:cubicBezTo>
                  <a:pt x="379645" y="782652"/>
                  <a:pt x="384471" y="787178"/>
                  <a:pt x="388957" y="790181"/>
                </a:cubicBezTo>
                <a:cubicBezTo>
                  <a:pt x="407729" y="802365"/>
                  <a:pt x="426784" y="814815"/>
                  <a:pt x="445569" y="827313"/>
                </a:cubicBezTo>
                <a:cubicBezTo>
                  <a:pt x="464624" y="839764"/>
                  <a:pt x="483437" y="852889"/>
                  <a:pt x="503344" y="866138"/>
                </a:cubicBezTo>
                <a:cubicBezTo>
                  <a:pt x="504379" y="858682"/>
                  <a:pt x="500259" y="857827"/>
                  <a:pt x="497988" y="855698"/>
                </a:cubicBezTo>
                <a:cubicBezTo>
                  <a:pt x="465913" y="825620"/>
                  <a:pt x="431003" y="799206"/>
                  <a:pt x="395068" y="774238"/>
                </a:cubicBezTo>
                <a:cubicBezTo>
                  <a:pt x="367267" y="754791"/>
                  <a:pt x="340223" y="733946"/>
                  <a:pt x="321225" y="704090"/>
                </a:cubicBezTo>
                <a:cubicBezTo>
                  <a:pt x="313910" y="692415"/>
                  <a:pt x="309809" y="679538"/>
                  <a:pt x="310772" y="664187"/>
                </a:cubicBezTo>
                <a:cubicBezTo>
                  <a:pt x="311107" y="659384"/>
                  <a:pt x="311442" y="654580"/>
                  <a:pt x="316776" y="652057"/>
                </a:cubicBezTo>
                <a:cubicBezTo>
                  <a:pt x="321044" y="650039"/>
                  <a:pt x="323869" y="652386"/>
                  <a:pt x="326167" y="655144"/>
                </a:cubicBezTo>
                <a:cubicBezTo>
                  <a:pt x="330196" y="660125"/>
                  <a:pt x="334224" y="665107"/>
                  <a:pt x="339819" y="668549"/>
                </a:cubicBezTo>
                <a:cubicBezTo>
                  <a:pt x="373388" y="689190"/>
                  <a:pt x="404905" y="712724"/>
                  <a:pt x="435653" y="737342"/>
                </a:cubicBezTo>
                <a:cubicBezTo>
                  <a:pt x="486133" y="777455"/>
                  <a:pt x="536115" y="818606"/>
                  <a:pt x="594518" y="846882"/>
                </a:cubicBezTo>
                <a:cubicBezTo>
                  <a:pt x="616490" y="857553"/>
                  <a:pt x="639205" y="866511"/>
                  <a:pt x="665142" y="868257"/>
                </a:cubicBezTo>
                <a:cubicBezTo>
                  <a:pt x="664195" y="865262"/>
                  <a:pt x="662491" y="863665"/>
                  <a:pt x="660802" y="862382"/>
                </a:cubicBezTo>
                <a:cubicBezTo>
                  <a:pt x="604283" y="821121"/>
                  <a:pt x="549586" y="777958"/>
                  <a:pt x="499505" y="728286"/>
                </a:cubicBezTo>
                <a:cubicBezTo>
                  <a:pt x="437758" y="667074"/>
                  <a:pt x="384382" y="598058"/>
                  <a:pt x="345927" y="515339"/>
                </a:cubicBezTo>
                <a:cubicBezTo>
                  <a:pt x="344141" y="511860"/>
                  <a:pt x="342910" y="508598"/>
                  <a:pt x="338588" y="509361"/>
                </a:cubicBezTo>
                <a:cubicBezTo>
                  <a:pt x="327525" y="511630"/>
                  <a:pt x="326170" y="505543"/>
                  <a:pt x="327339" y="494900"/>
                </a:cubicBezTo>
                <a:cubicBezTo>
                  <a:pt x="330552" y="468714"/>
                  <a:pt x="322326" y="448660"/>
                  <a:pt x="303055" y="437512"/>
                </a:cubicBezTo>
                <a:cubicBezTo>
                  <a:pt x="289083" y="429226"/>
                  <a:pt x="277325" y="421812"/>
                  <a:pt x="292117" y="398959"/>
                </a:cubicBezTo>
                <a:cubicBezTo>
                  <a:pt x="295694" y="393584"/>
                  <a:pt x="294041" y="386918"/>
                  <a:pt x="292417" y="380879"/>
                </a:cubicBezTo>
                <a:cubicBezTo>
                  <a:pt x="290115" y="371796"/>
                  <a:pt x="285463" y="365027"/>
                  <a:pt x="280259" y="358039"/>
                </a:cubicBezTo>
                <a:cubicBezTo>
                  <a:pt x="277365" y="354122"/>
                  <a:pt x="273863" y="348731"/>
                  <a:pt x="277426" y="343041"/>
                </a:cubicBezTo>
                <a:cubicBezTo>
                  <a:pt x="281488" y="336315"/>
                  <a:pt x="287339" y="339394"/>
                  <a:pt x="292014" y="340466"/>
                </a:cubicBezTo>
                <a:cubicBezTo>
                  <a:pt x="313455" y="345221"/>
                  <a:pt x="326609" y="359662"/>
                  <a:pt x="333039" y="382248"/>
                </a:cubicBezTo>
                <a:cubicBezTo>
                  <a:pt x="337209" y="396693"/>
                  <a:pt x="342383" y="396728"/>
                  <a:pt x="352439" y="383884"/>
                </a:cubicBezTo>
                <a:cubicBezTo>
                  <a:pt x="363791" y="369545"/>
                  <a:pt x="373274" y="368504"/>
                  <a:pt x="381981" y="380883"/>
                </a:cubicBezTo>
                <a:cubicBezTo>
                  <a:pt x="388959" y="391037"/>
                  <a:pt x="394611" y="402058"/>
                  <a:pt x="402615" y="410767"/>
                </a:cubicBezTo>
                <a:cubicBezTo>
                  <a:pt x="424081" y="434810"/>
                  <a:pt x="444293" y="461289"/>
                  <a:pt x="488827" y="452479"/>
                </a:cubicBezTo>
                <a:cubicBezTo>
                  <a:pt x="476447" y="443279"/>
                  <a:pt x="464047" y="446100"/>
                  <a:pt x="453360" y="444507"/>
                </a:cubicBezTo>
                <a:cubicBezTo>
                  <a:pt x="445687" y="443331"/>
                  <a:pt x="437918" y="439958"/>
                  <a:pt x="444814" y="429568"/>
                </a:cubicBezTo>
                <a:cubicBezTo>
                  <a:pt x="452737" y="417733"/>
                  <a:pt x="447628" y="412942"/>
                  <a:pt x="442720" y="406534"/>
                </a:cubicBezTo>
                <a:cubicBezTo>
                  <a:pt x="431444" y="391445"/>
                  <a:pt x="422234" y="373778"/>
                  <a:pt x="399647" y="373970"/>
                </a:cubicBezTo>
                <a:cubicBezTo>
                  <a:pt x="396107" y="373962"/>
                  <a:pt x="393255" y="370986"/>
                  <a:pt x="390458" y="369266"/>
                </a:cubicBezTo>
                <a:cubicBezTo>
                  <a:pt x="386539" y="366795"/>
                  <a:pt x="383146" y="363915"/>
                  <a:pt x="384776" y="357618"/>
                </a:cubicBezTo>
                <a:cubicBezTo>
                  <a:pt x="386436" y="351948"/>
                  <a:pt x="390351" y="348094"/>
                  <a:pt x="395456" y="346561"/>
                </a:cubicBezTo>
                <a:cubicBezTo>
                  <a:pt x="400022" y="345122"/>
                  <a:pt x="404870" y="343950"/>
                  <a:pt x="409490" y="343767"/>
                </a:cubicBezTo>
                <a:cubicBezTo>
                  <a:pt x="430118" y="342340"/>
                  <a:pt x="444782" y="353984"/>
                  <a:pt x="459406" y="364686"/>
                </a:cubicBezTo>
                <a:cubicBezTo>
                  <a:pt x="510573" y="401831"/>
                  <a:pt x="556044" y="445675"/>
                  <a:pt x="603593" y="487253"/>
                </a:cubicBezTo>
                <a:cubicBezTo>
                  <a:pt x="651129" y="528518"/>
                  <a:pt x="706332" y="558308"/>
                  <a:pt x="758457" y="592438"/>
                </a:cubicBezTo>
                <a:cubicBezTo>
                  <a:pt x="878695" y="671475"/>
                  <a:pt x="999459" y="750102"/>
                  <a:pt x="1126835" y="818073"/>
                </a:cubicBezTo>
                <a:cubicBezTo>
                  <a:pt x="1251416" y="884324"/>
                  <a:pt x="1667647" y="915225"/>
                  <a:pt x="1748686" y="913256"/>
                </a:cubicBezTo>
                <a:cubicBezTo>
                  <a:pt x="1852285" y="910467"/>
                  <a:pt x="2096505" y="873683"/>
                  <a:pt x="2345605" y="842682"/>
                </a:cubicBezTo>
                <a:cubicBezTo>
                  <a:pt x="2373756" y="838977"/>
                  <a:pt x="2401379" y="835684"/>
                  <a:pt x="2430665" y="833044"/>
                </a:cubicBezTo>
                <a:cubicBezTo>
                  <a:pt x="3260397" y="757430"/>
                  <a:pt x="3845073" y="368944"/>
                  <a:pt x="3874549" y="345713"/>
                </a:cubicBezTo>
                <a:cubicBezTo>
                  <a:pt x="3921930" y="308568"/>
                  <a:pt x="4079617" y="235190"/>
                  <a:pt x="4079914" y="235770"/>
                </a:cubicBezTo>
                <a:cubicBezTo>
                  <a:pt x="4083430" y="241475"/>
                  <a:pt x="4101322" y="245987"/>
                  <a:pt x="4115814" y="249002"/>
                </a:cubicBezTo>
                <a:lnTo>
                  <a:pt x="4129591" y="251735"/>
                </a:lnTo>
                <a:lnTo>
                  <a:pt x="4131313" y="253264"/>
                </a:lnTo>
                <a:cubicBezTo>
                  <a:pt x="4136355" y="253402"/>
                  <a:pt x="4136103" y="253090"/>
                  <a:pt x="4132779" y="252368"/>
                </a:cubicBezTo>
                <a:lnTo>
                  <a:pt x="4129591" y="251735"/>
                </a:lnTo>
                <a:lnTo>
                  <a:pt x="4126781" y="249241"/>
                </a:lnTo>
                <a:cubicBezTo>
                  <a:pt x="4126067" y="246916"/>
                  <a:pt x="4126005" y="243923"/>
                  <a:pt x="4126159" y="241207"/>
                </a:cubicBezTo>
                <a:cubicBezTo>
                  <a:pt x="4126893" y="226844"/>
                  <a:pt x="4132343" y="214496"/>
                  <a:pt x="4145347" y="206824"/>
                </a:cubicBezTo>
                <a:cubicBezTo>
                  <a:pt x="4157825" y="199562"/>
                  <a:pt x="4170601" y="192878"/>
                  <a:pt x="4183377" y="186195"/>
                </a:cubicBezTo>
                <a:cubicBezTo>
                  <a:pt x="4194019" y="180522"/>
                  <a:pt x="4201312" y="179234"/>
                  <a:pt x="4203065" y="194422"/>
                </a:cubicBezTo>
                <a:cubicBezTo>
                  <a:pt x="4204816" y="209612"/>
                  <a:pt x="4219976" y="213894"/>
                  <a:pt x="4228763" y="203170"/>
                </a:cubicBezTo>
                <a:cubicBezTo>
                  <a:pt x="4263132" y="161048"/>
                  <a:pt x="4304408" y="127512"/>
                  <a:pt x="4343373" y="90903"/>
                </a:cubicBezTo>
                <a:cubicBezTo>
                  <a:pt x="4370579" y="65543"/>
                  <a:pt x="4399217" y="41828"/>
                  <a:pt x="4421541" y="10686"/>
                </a:cubicBezTo>
                <a:cubicBezTo>
                  <a:pt x="4425645" y="4902"/>
                  <a:pt x="4429395" y="-2718"/>
                  <a:pt x="4437179" y="969"/>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pic>
        <p:nvPicPr>
          <p:cNvPr id="6" name="Picture 5" descr="First successful ground landing date was 22nd December 2015">
            <a:extLst>
              <a:ext uri="{FF2B5EF4-FFF2-40B4-BE49-F238E27FC236}">
                <a16:creationId xmlns:a16="http://schemas.microsoft.com/office/drawing/2014/main" id="{C8BD25A5-92C6-F11E-A653-A02786BB5F92}"/>
              </a:ext>
            </a:extLst>
          </p:cNvPr>
          <p:cNvPicPr>
            <a:picLocks noChangeAspect="1"/>
          </p:cNvPicPr>
          <p:nvPr/>
        </p:nvPicPr>
        <p:blipFill>
          <a:blip r:embed="rId2"/>
          <a:stretch>
            <a:fillRect/>
          </a:stretch>
        </p:blipFill>
        <p:spPr>
          <a:xfrm>
            <a:off x="6938603" y="3318238"/>
            <a:ext cx="2766872" cy="1972899"/>
          </a:xfrm>
          <a:prstGeom prst="rect">
            <a:avLst/>
          </a:prstGeom>
        </p:spPr>
      </p:pic>
      <p:sp>
        <p:nvSpPr>
          <p:cNvPr id="4" name="Slide Number Placeholder 3">
            <a:extLst>
              <a:ext uri="{FF2B5EF4-FFF2-40B4-BE49-F238E27FC236}">
                <a16:creationId xmlns:a16="http://schemas.microsoft.com/office/drawing/2014/main" id="{D528596A-0847-664A-9D47-5096383E5E09}"/>
              </a:ext>
              <a:ext uri="{C183D7F6-B498-43B3-948B-1728B52AA6E4}">
                <adec:decorative xmlns:adec="http://schemas.microsoft.com/office/drawing/2017/decorative" val="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noGrp="1"/>
          </p:cNvSpPr>
          <p:nvPr>
            <p:ph type="title" idx="4294967295"/>
          </p:nvPr>
        </p:nvSpPr>
        <p:spPr>
          <a:xfrm>
            <a:off x="645064" y="525982"/>
            <a:ext cx="4282983" cy="1200361"/>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Successful Drone Ship Landing with Payload between </a:t>
            </a:r>
            <a:br>
              <a:rPr kumimoji="0" lang="en-US" sz="24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br>
            <a:r>
              <a:rPr kumimoji="0" lang="en-US" sz="24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4000 and 6000</a:t>
            </a:r>
          </a:p>
        </p:txBody>
      </p:sp>
      <p:sp>
        <p:nvSpPr>
          <p:cNvPr id="15" name="Rectangle 1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5066" y="2031101"/>
            <a:ext cx="4282984" cy="3511943"/>
          </a:xfrm>
          <a:prstGeom prst="rect">
            <a:avLst/>
          </a:prstGeom>
        </p:spPr>
        <p:txBody>
          <a:bodyPr vert="horz" lIns="91440" tIns="45720" rIns="91440" bIns="45720" rtlCol="0" anchor="ctr">
            <a:normAutofit/>
          </a:bodyPr>
          <a:lstStyle/>
          <a:p>
            <a:pPr>
              <a:spcBef>
                <a:spcPts val="1400"/>
              </a:spcBef>
            </a:pPr>
            <a:r>
              <a:rPr lang="en-US" sz="1700" dirty="0"/>
              <a:t>List the names of boosters which have successfully landed on drone ship and had payload mass greater than 4000 but less than 6000</a:t>
            </a:r>
          </a:p>
          <a:p>
            <a:pPr>
              <a:spcBef>
                <a:spcPts val="1400"/>
              </a:spcBef>
            </a:pPr>
            <a:endParaRPr lang="en-US" sz="1700" dirty="0"/>
          </a:p>
          <a:p>
            <a:pPr>
              <a:spcBef>
                <a:spcPts val="1400"/>
              </a:spcBef>
            </a:pPr>
            <a:r>
              <a:rPr lang="en-US" sz="1700" dirty="0"/>
              <a:t>Present your query result with a short explanation here</a:t>
            </a:r>
          </a:p>
          <a:p>
            <a:pPr>
              <a:spcBef>
                <a:spcPts val="1400"/>
              </a:spcBef>
            </a:pPr>
            <a:r>
              <a:rPr lang="en-US" sz="1700" dirty="0"/>
              <a:t>%</a:t>
            </a:r>
            <a:r>
              <a:rPr lang="en-US" sz="1700" dirty="0" err="1"/>
              <a:t>sql</a:t>
            </a:r>
            <a:r>
              <a:rPr lang="en-US" sz="1700" dirty="0"/>
              <a:t> SELECT PAYLOAD FROM SPACEXTABLE WHERE MISSION_OUTCOME = 'Success' AND LANDING_OUTCOME LIKE '%drone ship%' AND PAYLOAD_MASS__KG_ BETWEEN 4000 AND 6000</a:t>
            </a:r>
          </a:p>
        </p:txBody>
      </p:sp>
      <p:sp>
        <p:nvSpPr>
          <p:cNvPr id="17" name="Rectangle 1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3183E8C-2591-8EC9-AEF0-FCD0E21688D1}"/>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445368" y="650494"/>
            <a:ext cx="3532810" cy="3991119"/>
          </a:xfrm>
          <a:prstGeom prst="rect">
            <a:avLst/>
          </a:prstGeom>
        </p:spPr>
      </p:pic>
      <p:sp>
        <p:nvSpPr>
          <p:cNvPr id="4" name="Slide Number Placeholder 3">
            <a:extLst>
              <a:ext uri="{FF2B5EF4-FFF2-40B4-BE49-F238E27FC236}">
                <a16:creationId xmlns:a16="http://schemas.microsoft.com/office/drawing/2014/main" id="{D528596A-0847-664A-9D47-5096383E5E09}"/>
              </a:ext>
              <a:ext uri="{C183D7F6-B498-43B3-948B-1728B52AA6E4}">
                <adec:decorative xmlns:adec="http://schemas.microsoft.com/office/drawing/2017/decorative" val="1"/>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639399535"/>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noGrp="1"/>
          </p:cNvSpPr>
          <p:nvPr>
            <p:ph type="title" idx="4294967295"/>
          </p:nvPr>
        </p:nvSpPr>
        <p:spPr>
          <a:xfrm>
            <a:off x="770011" y="538650"/>
            <a:ext cx="10515600" cy="549049"/>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Executive Summary</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a typeface="IBM Plex Mono SemiBold" panose="020B0709050203000203" pitchFamily="49" charset="0"/>
              <a:cs typeface="IBM Plex Mono SemiBold" panose="020B0709050203000203" pitchFamily="49" charset="0"/>
            </a:endParaRP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44243"/>
            <a:ext cx="10025368" cy="498296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1800" b="1" dirty="0">
                <a:solidFill>
                  <a:schemeClr val="accent3">
                    <a:lumMod val="25000"/>
                  </a:schemeClr>
                </a:solidFill>
                <a:latin typeface="Abadi" panose="020B0604020104020204" pitchFamily="34" charset="0"/>
              </a:rPr>
              <a:t>Summary of methodologies</a:t>
            </a:r>
          </a:p>
          <a:p>
            <a:pPr>
              <a:lnSpc>
                <a:spcPct val="100000"/>
              </a:lnSpc>
              <a:spcBef>
                <a:spcPts val="0"/>
              </a:spcBef>
            </a:pPr>
            <a:r>
              <a:rPr lang="en-US" sz="1600" dirty="0">
                <a:solidFill>
                  <a:schemeClr val="accent3">
                    <a:lumMod val="25000"/>
                  </a:schemeClr>
                </a:solidFill>
                <a:latin typeface="Abadi" panose="020B0604020104020204" pitchFamily="34" charset="0"/>
              </a:rPr>
              <a:t>This project looks to identify insights and analysis that will support prediction of successful 1</a:t>
            </a:r>
            <a:r>
              <a:rPr lang="en-US" sz="1600" baseline="30000" dirty="0">
                <a:solidFill>
                  <a:schemeClr val="accent3">
                    <a:lumMod val="25000"/>
                  </a:schemeClr>
                </a:solidFill>
                <a:latin typeface="Abadi" panose="020B0604020104020204" pitchFamily="34" charset="0"/>
              </a:rPr>
              <a:t>st</a:t>
            </a:r>
            <a:r>
              <a:rPr lang="en-US" sz="1600" dirty="0">
                <a:solidFill>
                  <a:schemeClr val="accent3">
                    <a:lumMod val="25000"/>
                  </a:schemeClr>
                </a:solidFill>
                <a:latin typeface="Abadi" panose="020B0604020104020204" pitchFamily="34" charset="0"/>
              </a:rPr>
              <a:t> stage rocket landing. This was approached with the below methods:</a:t>
            </a:r>
          </a:p>
          <a:p>
            <a:pPr lvl="1">
              <a:lnSpc>
                <a:spcPct val="100000"/>
              </a:lnSpc>
              <a:spcBef>
                <a:spcPts val="0"/>
              </a:spcBef>
            </a:pPr>
            <a:r>
              <a:rPr lang="en-US" sz="1600" b="1" dirty="0">
                <a:solidFill>
                  <a:schemeClr val="accent3">
                    <a:lumMod val="25000"/>
                  </a:schemeClr>
                </a:solidFill>
                <a:latin typeface="Abadi" panose="020B0604020104020204" pitchFamily="34" charset="0"/>
              </a:rPr>
              <a:t>Collect</a:t>
            </a:r>
            <a:r>
              <a:rPr lang="en-US" sz="1600" dirty="0">
                <a:solidFill>
                  <a:schemeClr val="accent3">
                    <a:lumMod val="25000"/>
                  </a:schemeClr>
                </a:solidFill>
                <a:latin typeface="Abadi" panose="020B0604020104020204" pitchFamily="34" charset="0"/>
              </a:rPr>
              <a:t> data using the SpaceX REST API and web scraping scripting</a:t>
            </a:r>
          </a:p>
          <a:p>
            <a:pPr lvl="1">
              <a:lnSpc>
                <a:spcPct val="100000"/>
              </a:lnSpc>
              <a:spcBef>
                <a:spcPts val="0"/>
              </a:spcBef>
            </a:pPr>
            <a:r>
              <a:rPr lang="en-US" sz="1600" b="1" dirty="0">
                <a:solidFill>
                  <a:schemeClr val="accent3">
                    <a:lumMod val="25000"/>
                  </a:schemeClr>
                </a:solidFill>
                <a:latin typeface="Abadi" panose="020B0604020104020204" pitchFamily="34" charset="0"/>
              </a:rPr>
              <a:t>Wrangle</a:t>
            </a:r>
            <a:r>
              <a:rPr lang="en-US" sz="1600" dirty="0">
                <a:solidFill>
                  <a:schemeClr val="accent3">
                    <a:lumMod val="25000"/>
                  </a:schemeClr>
                </a:solidFill>
                <a:latin typeface="Abadi" panose="020B0604020104020204" pitchFamily="34" charset="0"/>
              </a:rPr>
              <a:t> data to clean and create success / fail outcome value per launch</a:t>
            </a:r>
          </a:p>
          <a:p>
            <a:pPr lvl="1">
              <a:lnSpc>
                <a:spcPct val="100000"/>
              </a:lnSpc>
              <a:spcBef>
                <a:spcPts val="0"/>
              </a:spcBef>
            </a:pPr>
            <a:r>
              <a:rPr lang="en-US" sz="1600" b="1" dirty="0">
                <a:solidFill>
                  <a:schemeClr val="accent3">
                    <a:lumMod val="25000"/>
                  </a:schemeClr>
                </a:solidFill>
                <a:latin typeface="Abadi" panose="020B0604020104020204" pitchFamily="34" charset="0"/>
              </a:rPr>
              <a:t>Explore</a:t>
            </a:r>
            <a:r>
              <a:rPr lang="en-US" sz="1600" dirty="0">
                <a:solidFill>
                  <a:schemeClr val="accent3">
                    <a:lumMod val="25000"/>
                  </a:schemeClr>
                </a:solidFill>
                <a:latin typeface="Abadi" panose="020B0604020104020204" pitchFamily="34" charset="0"/>
              </a:rPr>
              <a:t> wrangled data via data visualization, focusing on characteristics : Payload mass, Launch site, number of flights, outcome trend over time</a:t>
            </a:r>
          </a:p>
          <a:p>
            <a:pPr lvl="1">
              <a:lnSpc>
                <a:spcPct val="100000"/>
              </a:lnSpc>
              <a:spcBef>
                <a:spcPts val="0"/>
              </a:spcBef>
            </a:pPr>
            <a:r>
              <a:rPr lang="en-US" sz="1600" b="1" dirty="0">
                <a:solidFill>
                  <a:schemeClr val="accent3">
                    <a:lumMod val="25000"/>
                  </a:schemeClr>
                </a:solidFill>
                <a:latin typeface="Abadi" panose="020B0604020104020204" pitchFamily="34" charset="0"/>
              </a:rPr>
              <a:t>Analyze</a:t>
            </a:r>
            <a:r>
              <a:rPr lang="en-US" sz="1600" dirty="0">
                <a:solidFill>
                  <a:schemeClr val="accent3">
                    <a:lumMod val="25000"/>
                  </a:schemeClr>
                </a:solidFill>
                <a:latin typeface="Abadi" panose="020B0604020104020204" pitchFamily="34" charset="0"/>
              </a:rPr>
              <a:t> this data via SQL queries, calculating several statistics such as: total payload, payload range for launches, total successful and failed launch outcomes</a:t>
            </a:r>
          </a:p>
          <a:p>
            <a:pPr lvl="1">
              <a:lnSpc>
                <a:spcPct val="100000"/>
              </a:lnSpc>
              <a:spcBef>
                <a:spcPts val="0"/>
              </a:spcBef>
            </a:pPr>
            <a:r>
              <a:rPr lang="en-US" sz="1600" b="1" dirty="0">
                <a:solidFill>
                  <a:schemeClr val="accent3">
                    <a:lumMod val="25000"/>
                  </a:schemeClr>
                </a:solidFill>
                <a:latin typeface="Abadi" panose="020B0604020104020204" pitchFamily="34" charset="0"/>
              </a:rPr>
              <a:t>Determine</a:t>
            </a:r>
            <a:r>
              <a:rPr lang="en-US" sz="1600" dirty="0">
                <a:solidFill>
                  <a:schemeClr val="accent3">
                    <a:lumMod val="25000"/>
                  </a:schemeClr>
                </a:solidFill>
                <a:latin typeface="Abadi" panose="020B0604020104020204" pitchFamily="34" charset="0"/>
              </a:rPr>
              <a:t> launch site success rates and proximity to geographical points f interest</a:t>
            </a:r>
          </a:p>
          <a:p>
            <a:pPr lvl="1">
              <a:lnSpc>
                <a:spcPct val="100000"/>
              </a:lnSpc>
              <a:spcBef>
                <a:spcPts val="0"/>
              </a:spcBef>
            </a:pPr>
            <a:r>
              <a:rPr lang="en-US" sz="1600" b="1" dirty="0">
                <a:solidFill>
                  <a:schemeClr val="accent3">
                    <a:lumMod val="25000"/>
                  </a:schemeClr>
                </a:solidFill>
                <a:latin typeface="Abadi" panose="020B0604020104020204" pitchFamily="34" charset="0"/>
              </a:rPr>
              <a:t>Visualize</a:t>
            </a:r>
            <a:r>
              <a:rPr lang="en-US" sz="1600" dirty="0">
                <a:solidFill>
                  <a:schemeClr val="accent3">
                    <a:lumMod val="25000"/>
                  </a:schemeClr>
                </a:solidFill>
                <a:latin typeface="Abadi" panose="020B0604020104020204" pitchFamily="34" charset="0"/>
              </a:rPr>
              <a:t> launch site success rate and their performance in relation to payload mass</a:t>
            </a:r>
          </a:p>
          <a:p>
            <a:pPr lvl="1">
              <a:lnSpc>
                <a:spcPct val="100000"/>
              </a:lnSpc>
              <a:spcBef>
                <a:spcPts val="0"/>
              </a:spcBef>
            </a:pPr>
            <a:r>
              <a:rPr lang="en-US" sz="1600" b="1" dirty="0">
                <a:solidFill>
                  <a:schemeClr val="accent3">
                    <a:lumMod val="25000"/>
                  </a:schemeClr>
                </a:solidFill>
                <a:latin typeface="Abadi" panose="020B0604020104020204" pitchFamily="34" charset="0"/>
              </a:rPr>
              <a:t>Build</a:t>
            </a:r>
            <a:r>
              <a:rPr lang="en-US" sz="1600" dirty="0">
                <a:solidFill>
                  <a:schemeClr val="accent3">
                    <a:lumMod val="25000"/>
                  </a:schemeClr>
                </a:solidFill>
                <a:latin typeface="Abadi" panose="020B0604020104020204" pitchFamily="34" charset="0"/>
              </a:rPr>
              <a:t> machine learning models to predict landing outcomes using logistic regression, support vectors machine (SVM), decision tree, and K-nearest neighbor (KNN) algorithms</a:t>
            </a:r>
            <a:br>
              <a:rPr lang="en-US" sz="1400" dirty="0">
                <a:solidFill>
                  <a:schemeClr val="accent3">
                    <a:lumMod val="25000"/>
                  </a:schemeClr>
                </a:solidFill>
                <a:latin typeface="Abadi" panose="020B0604020104020204" pitchFamily="34" charset="0"/>
              </a:rPr>
            </a:br>
            <a:endParaRPr lang="en-US" sz="1400" dirty="0">
              <a:solidFill>
                <a:schemeClr val="accent3">
                  <a:lumMod val="25000"/>
                </a:schemeClr>
              </a:solidFill>
              <a:latin typeface="Abadi" panose="020B0604020104020204" pitchFamily="34" charset="0"/>
            </a:endParaRPr>
          </a:p>
          <a:p>
            <a:pPr marL="0" indent="0">
              <a:lnSpc>
                <a:spcPct val="100000"/>
              </a:lnSpc>
              <a:spcBef>
                <a:spcPts val="0"/>
              </a:spcBef>
              <a:buNone/>
            </a:pPr>
            <a:r>
              <a:rPr lang="en-US" sz="1600" b="1" dirty="0">
                <a:solidFill>
                  <a:schemeClr val="accent3">
                    <a:lumMod val="25000"/>
                  </a:schemeClr>
                </a:solidFill>
                <a:latin typeface="Abadi" panose="020B0604020104020204" pitchFamily="34" charset="0"/>
              </a:rPr>
              <a:t>Summary of results</a:t>
            </a:r>
          </a:p>
          <a:p>
            <a:pPr>
              <a:lnSpc>
                <a:spcPct val="100000"/>
              </a:lnSpc>
              <a:spcBef>
                <a:spcPts val="0"/>
              </a:spcBef>
            </a:pPr>
            <a:r>
              <a:rPr lang="en-US" sz="1600" dirty="0"/>
              <a:t>Launch success has improved over time</a:t>
            </a:r>
            <a:endParaRPr lang="en-US" sz="1600" dirty="0">
              <a:solidFill>
                <a:schemeClr val="accent3">
                  <a:lumMod val="25000"/>
                </a:schemeClr>
              </a:solidFill>
              <a:latin typeface="Abadi" panose="020B0604020104020204" pitchFamily="34" charset="0"/>
            </a:endParaRPr>
          </a:p>
          <a:p>
            <a:pPr>
              <a:lnSpc>
                <a:spcPct val="100000"/>
              </a:lnSpc>
              <a:spcBef>
                <a:spcPts val="0"/>
              </a:spcBef>
            </a:pPr>
            <a:r>
              <a:rPr lang="en-US" sz="1600" dirty="0"/>
              <a:t>KSC LC-39A has the highest success rate among landing sites</a:t>
            </a:r>
            <a:endParaRPr lang="en-US" sz="1600" dirty="0">
              <a:solidFill>
                <a:schemeClr val="accent3">
                  <a:lumMod val="25000"/>
                </a:schemeClr>
              </a:solidFill>
              <a:latin typeface="Abadi" panose="020B0604020104020204" pitchFamily="34" charset="0"/>
            </a:endParaRPr>
          </a:p>
          <a:p>
            <a:pPr>
              <a:lnSpc>
                <a:spcPct val="100000"/>
              </a:lnSpc>
              <a:spcBef>
                <a:spcPts val="0"/>
              </a:spcBef>
            </a:pPr>
            <a:r>
              <a:rPr lang="en-US" sz="1600" dirty="0"/>
              <a:t>Orbit types ES -L1, GEO, HEO, and SSO had a 100% success rate, although with limited launches </a:t>
            </a:r>
          </a:p>
          <a:p>
            <a:pPr>
              <a:lnSpc>
                <a:spcPct val="100000"/>
              </a:lnSpc>
              <a:spcBef>
                <a:spcPts val="0"/>
              </a:spcBef>
            </a:pPr>
            <a:r>
              <a:rPr lang="en-US" sz="1600" dirty="0"/>
              <a:t>Launch sites reviewed are near the equator, and all are close to the coast</a:t>
            </a:r>
          </a:p>
          <a:p>
            <a:pPr>
              <a:lnSpc>
                <a:spcPct val="100000"/>
              </a:lnSpc>
              <a:spcBef>
                <a:spcPts val="0"/>
              </a:spcBef>
            </a:pPr>
            <a:r>
              <a:rPr lang="en-US" sz="1600" dirty="0"/>
              <a:t>All models performed similarly on the test set. The decision tree model slightly outperformed its peers</a:t>
            </a:r>
            <a:endParaRPr lang="en-US" sz="1600" dirty="0">
              <a:solidFill>
                <a:schemeClr val="accent3">
                  <a:lumMod val="25000"/>
                </a:schemeClr>
              </a:solidFill>
              <a:latin typeface="Abadi" panose="020B0604020104020204" pitchFamily="34" charset="0"/>
            </a:endParaRPr>
          </a:p>
        </p:txBody>
      </p:sp>
      <p:sp>
        <p:nvSpPr>
          <p:cNvPr id="4" name="Slide Number Placeholder 3">
            <a:extLst>
              <a:ext uri="{FF2B5EF4-FFF2-40B4-BE49-F238E27FC236}">
                <a16:creationId xmlns:a16="http://schemas.microsoft.com/office/drawing/2014/main" id="{E2403FD9-22AB-4833-9FE0-E1E67C96862D}"/>
              </a:ext>
              <a:ext uri="{C183D7F6-B498-43B3-948B-1728B52AA6E4}">
                <adec:decorative xmlns:adec="http://schemas.microsoft.com/office/drawing/2017/decorative" val="1"/>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Tree>
    <p:extLst>
      <p:ext uri="{BB962C8B-B14F-4D97-AF65-F5344CB8AC3E}">
        <p14:creationId xmlns:p14="http://schemas.microsoft.com/office/powerpoint/2010/main" val="1980221439"/>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79B32320-42D4-49FA-8047-C080B444B3AE}"/>
              </a:ext>
            </a:extLst>
          </p:cNvPr>
          <p:cNvSpPr txBox="1">
            <a:spLocks noGrp="1"/>
          </p:cNvSpPr>
          <p:nvPr>
            <p:ph type="title" idx="4294967295"/>
          </p:nvPr>
        </p:nvSpPr>
        <p:spPr>
          <a:xfrm>
            <a:off x="1137034" y="609597"/>
            <a:ext cx="9392421" cy="1330841"/>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7034" y="2198362"/>
            <a:ext cx="4958966" cy="3917773"/>
          </a:xfrm>
          <a:prstGeom prst="rect">
            <a:avLst/>
          </a:prstGeom>
        </p:spPr>
        <p:txBody>
          <a:bodyPr vert="horz" lIns="91440" tIns="45720" rIns="91440" bIns="45720" rtlCol="0">
            <a:normAutofit/>
          </a:bodyPr>
          <a:lstStyle/>
          <a:p>
            <a:pPr>
              <a:spcBef>
                <a:spcPts val="1400"/>
              </a:spcBef>
            </a:pPr>
            <a:r>
              <a:rPr lang="en-US" sz="2000" dirty="0"/>
              <a:t>Calculate the total number of successful and failure mission outcomes</a:t>
            </a:r>
          </a:p>
          <a:p>
            <a:pPr>
              <a:spcBef>
                <a:spcPts val="1400"/>
              </a:spcBef>
            </a:pPr>
            <a:r>
              <a:rPr lang="en-US" sz="2000" dirty="0"/>
              <a:t>Present your query result with a short explanation here</a:t>
            </a:r>
          </a:p>
          <a:p>
            <a:pPr>
              <a:spcBef>
                <a:spcPts val="1400"/>
              </a:spcBef>
            </a:pPr>
            <a:r>
              <a:rPr lang="en-US" sz="2000" dirty="0"/>
              <a:t>%</a:t>
            </a:r>
            <a:r>
              <a:rPr lang="en-US" sz="2000" dirty="0" err="1"/>
              <a:t>sql</a:t>
            </a:r>
            <a:r>
              <a:rPr lang="en-US" sz="2000" dirty="0"/>
              <a:t> SELECT MISSION_OUTCOME, COUNT(*) as 'total number' FROM SPACEXTABLE GROUP BY MISSION_OUTCOME</a:t>
            </a:r>
          </a:p>
        </p:txBody>
      </p:sp>
      <p:sp>
        <p:nvSpPr>
          <p:cNvPr id="21" name="Freeform: Shape 20">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D528596A-0847-664A-9D47-5096383E5E09}"/>
              </a:ext>
              <a:ext uri="{C183D7F6-B498-43B3-948B-1728B52AA6E4}">
                <adec:decorative xmlns:adec="http://schemas.microsoft.com/office/drawing/2017/decorative" val="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30</a:t>
            </a:fld>
            <a:endParaRPr lang="en-US" sz="1000">
              <a:solidFill>
                <a:schemeClr val="tx1">
                  <a:tint val="75000"/>
                </a:schemeClr>
              </a:solidFill>
              <a:latin typeface="+mn-lt"/>
            </a:endParaRPr>
          </a:p>
        </p:txBody>
      </p:sp>
      <p:pic>
        <p:nvPicPr>
          <p:cNvPr id="7" name="Picture 6" descr="Of Mission Outcomes, only one is marked as a failure. The remaining 100 are marked as successful mission outcomes.">
            <a:extLst>
              <a:ext uri="{FF2B5EF4-FFF2-40B4-BE49-F238E27FC236}">
                <a16:creationId xmlns:a16="http://schemas.microsoft.com/office/drawing/2014/main" id="{AA62CED2-B4A2-926C-1900-FF419CBED6C8}"/>
              </a:ext>
            </a:extLst>
          </p:cNvPr>
          <p:cNvPicPr>
            <a:picLocks noChangeAspect="1"/>
          </p:cNvPicPr>
          <p:nvPr/>
        </p:nvPicPr>
        <p:blipFill>
          <a:blip r:embed="rId2"/>
          <a:stretch>
            <a:fillRect/>
          </a:stretch>
        </p:blipFill>
        <p:spPr>
          <a:xfrm>
            <a:off x="6703161" y="2583609"/>
            <a:ext cx="4684298" cy="1690781"/>
          </a:xfrm>
          <a:prstGeom prst="rect">
            <a:avLst/>
          </a:prstGeom>
        </p:spPr>
      </p:pic>
    </p:spTree>
    <p:extLst>
      <p:ext uri="{BB962C8B-B14F-4D97-AF65-F5344CB8AC3E}">
        <p14:creationId xmlns:p14="http://schemas.microsoft.com/office/powerpoint/2010/main" val="1756972646"/>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noGrp="1"/>
          </p:cNvSpPr>
          <p:nvPr>
            <p:ph type="title" idx="4294967295"/>
          </p:nvPr>
        </p:nvSpPr>
        <p:spPr>
          <a:xfrm>
            <a:off x="1137034" y="609600"/>
            <a:ext cx="4784796" cy="1330840"/>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Boosters that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7034" y="2194102"/>
            <a:ext cx="4438036" cy="3908585"/>
          </a:xfrm>
          <a:prstGeom prst="rect">
            <a:avLst/>
          </a:prstGeom>
        </p:spPr>
        <p:txBody>
          <a:bodyPr vert="horz" lIns="91440" tIns="45720" rIns="91440" bIns="45720" rtlCol="0">
            <a:normAutofit/>
          </a:bodyPr>
          <a:lstStyle/>
          <a:p>
            <a:pPr>
              <a:spcBef>
                <a:spcPts val="1400"/>
              </a:spcBef>
            </a:pPr>
            <a:r>
              <a:rPr lang="en-US" sz="2000" dirty="0"/>
              <a:t>Query:</a:t>
            </a:r>
            <a:br>
              <a:rPr lang="en-US" sz="2000" dirty="0"/>
            </a:br>
            <a:r>
              <a:rPr lang="en-US" sz="2000" dirty="0"/>
              <a:t>%</a:t>
            </a:r>
            <a:r>
              <a:rPr lang="en-US" sz="2000" dirty="0" err="1"/>
              <a:t>sql</a:t>
            </a:r>
            <a:r>
              <a:rPr lang="en-US" sz="2000" dirty="0"/>
              <a:t> SELECT BOOSTER_VERSION FROM SPACEXTABLE WHERE PAYLOAD_MASS__KG_ = (SELECT MAX(PAYLOAD_MASS__KG_) FROM SPACEXTABLE)</a:t>
            </a:r>
          </a:p>
          <a:p>
            <a:pPr>
              <a:spcBef>
                <a:spcPts val="1400"/>
              </a:spcBef>
            </a:pPr>
            <a:endParaRPr lang="en-US" sz="2000" dirty="0"/>
          </a:p>
          <a:p>
            <a:pPr>
              <a:spcBef>
                <a:spcPts val="1400"/>
              </a:spcBef>
            </a:pPr>
            <a:r>
              <a:rPr lang="en-US" sz="2000" dirty="0"/>
              <a:t>Logic:</a:t>
            </a:r>
            <a:br>
              <a:rPr lang="en-US" sz="2000" dirty="0"/>
            </a:br>
            <a:r>
              <a:rPr lang="en-US" sz="2000" dirty="0"/>
              <a:t>Show the booster versions that were used to carry the largest payload mass recorded in the supporting dataset</a:t>
            </a:r>
          </a:p>
        </p:txBody>
      </p:sp>
      <p:pic>
        <p:nvPicPr>
          <p:cNvPr id="8" name="Picture 7">
            <a:extLst>
              <a:ext uri="{FF2B5EF4-FFF2-40B4-BE49-F238E27FC236}">
                <a16:creationId xmlns:a16="http://schemas.microsoft.com/office/drawing/2014/main" id="{40AEDD2D-8665-0888-CC8E-25197FE581D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879028" y="910159"/>
            <a:ext cx="1980433" cy="5446191"/>
          </a:xfrm>
          <a:prstGeom prst="rect">
            <a:avLst/>
          </a:prstGeom>
        </p:spPr>
      </p:pic>
      <p:sp>
        <p:nvSpPr>
          <p:cNvPr id="4" name="Slide Number Placeholder 3">
            <a:extLst>
              <a:ext uri="{FF2B5EF4-FFF2-40B4-BE49-F238E27FC236}">
                <a16:creationId xmlns:a16="http://schemas.microsoft.com/office/drawing/2014/main" id="{D528596A-0847-664A-9D47-5096383E5E09}"/>
              </a:ext>
              <a:ext uri="{C183D7F6-B498-43B3-948B-1728B52AA6E4}">
                <adec:decorative xmlns:adec="http://schemas.microsoft.com/office/drawing/2017/decorative" val="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31</a:t>
            </a:fld>
            <a:endParaRPr lang="en-US" sz="1000">
              <a:solidFill>
                <a:schemeClr val="tx1">
                  <a:tint val="75000"/>
                </a:schemeClr>
              </a:solidFill>
              <a:latin typeface="+mn-lt"/>
            </a:endParaRPr>
          </a:p>
        </p:txBody>
      </p:sp>
    </p:spTree>
    <p:extLst>
      <p:ext uri="{BB962C8B-B14F-4D97-AF65-F5344CB8AC3E}">
        <p14:creationId xmlns:p14="http://schemas.microsoft.com/office/powerpoint/2010/main" val="3566646398"/>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noGrp="1"/>
          </p:cNvSpPr>
          <p:nvPr>
            <p:ph type="title" idx="4294967295"/>
          </p:nvPr>
        </p:nvSpPr>
        <p:spPr>
          <a:xfrm>
            <a:off x="1137034" y="609597"/>
            <a:ext cx="9392421" cy="1330841"/>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2015 Launch Records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7034" y="2198362"/>
            <a:ext cx="4958966" cy="3917773"/>
          </a:xfrm>
          <a:prstGeom prst="rect">
            <a:avLst/>
          </a:prstGeom>
        </p:spPr>
        <p:txBody>
          <a:bodyPr vert="horz" lIns="91440" tIns="45720" rIns="91440" bIns="45720" rtlCol="0">
            <a:normAutofit lnSpcReduction="10000"/>
          </a:bodyPr>
          <a:lstStyle/>
          <a:p>
            <a:pPr>
              <a:spcBef>
                <a:spcPts val="1400"/>
              </a:spcBef>
            </a:pPr>
            <a:r>
              <a:rPr lang="en-US" sz="2000" dirty="0"/>
              <a:t>Query:</a:t>
            </a:r>
            <a:br>
              <a:rPr lang="en-US" sz="2000" dirty="0"/>
            </a:br>
            <a:r>
              <a:rPr lang="en-US" sz="2000" dirty="0"/>
              <a:t>%</a:t>
            </a:r>
            <a:r>
              <a:rPr lang="en-US" sz="2000" dirty="0" err="1"/>
              <a:t>sql</a:t>
            </a:r>
            <a:r>
              <a:rPr lang="en-US" sz="2000" dirty="0"/>
              <a:t> SELECT SUBSTR(Date,6,2) as MONTH, DATE, BOOSTER_VERSION, LAUNCH_SITE, LANDING_OUTCOME FROM SPACEXTABLE WHERE LANDING_OUTCOME = 'Failure (drone ship)' and SUBSTR(Date,0,5)='2015’</a:t>
            </a:r>
          </a:p>
          <a:p>
            <a:pPr>
              <a:spcBef>
                <a:spcPts val="1400"/>
              </a:spcBef>
            </a:pPr>
            <a:endParaRPr lang="en-US" sz="2000" dirty="0"/>
          </a:p>
          <a:p>
            <a:pPr>
              <a:spcBef>
                <a:spcPts val="1400"/>
              </a:spcBef>
            </a:pPr>
            <a:r>
              <a:rPr lang="en-US" sz="2000" dirty="0"/>
              <a:t>Logic:</a:t>
            </a:r>
            <a:br>
              <a:rPr lang="en-US" sz="2000" dirty="0"/>
            </a:br>
            <a:r>
              <a:rPr lang="en-US" sz="2000" dirty="0"/>
              <a:t>Output the launches where the landing outcome was a failure by drone ship. In the results presented, show the month, full date, booster version used, launch site and landing outcome type</a:t>
            </a:r>
          </a:p>
        </p:txBody>
      </p:sp>
      <p:pic>
        <p:nvPicPr>
          <p:cNvPr id="7" name="Picture 6">
            <a:extLst>
              <a:ext uri="{FF2B5EF4-FFF2-40B4-BE49-F238E27FC236}">
                <a16:creationId xmlns:a16="http://schemas.microsoft.com/office/drawing/2014/main" id="{9C524001-699E-AD4A-7B45-6B238A6339F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111240" y="2897626"/>
            <a:ext cx="5449987" cy="1062748"/>
          </a:xfrm>
          <a:prstGeom prst="rect">
            <a:avLst/>
          </a:prstGeom>
        </p:spPr>
      </p:pic>
      <p:sp>
        <p:nvSpPr>
          <p:cNvPr id="16" name="Freeform: Shape 15">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D528596A-0847-664A-9D47-5096383E5E09}"/>
              </a:ext>
              <a:ext uri="{C183D7F6-B498-43B3-948B-1728B52AA6E4}">
                <adec:decorative xmlns:adec="http://schemas.microsoft.com/office/drawing/2017/decorative" val="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smtClean="0">
                <a:solidFill>
                  <a:schemeClr val="tx1">
                    <a:tint val="75000"/>
                  </a:schemeClr>
                </a:solidFill>
                <a:latin typeface="+mn-lt"/>
              </a:rPr>
              <a:pPr>
                <a:spcAft>
                  <a:spcPts val="600"/>
                </a:spcAft>
              </a:pPr>
              <a:t>32</a:t>
            </a:fld>
            <a:endParaRPr lang="en-US" sz="1000">
              <a:solidFill>
                <a:schemeClr val="tx1">
                  <a:tint val="75000"/>
                </a:schemeClr>
              </a:solidFill>
              <a:latin typeface="+mn-lt"/>
            </a:endParaRPr>
          </a:p>
        </p:txBody>
      </p:sp>
    </p:spTree>
    <p:extLst>
      <p:ext uri="{BB962C8B-B14F-4D97-AF65-F5344CB8AC3E}">
        <p14:creationId xmlns:p14="http://schemas.microsoft.com/office/powerpoint/2010/main" val="1398439132"/>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04523243-E4D6-45EC-97C8-D44398FB7417}"/>
              </a:ext>
            </a:extLst>
          </p:cNvPr>
          <p:cNvSpPr txBox="1">
            <a:spLocks noGrp="1"/>
          </p:cNvSpPr>
          <p:nvPr>
            <p:ph type="title" idx="4294967295"/>
          </p:nvPr>
        </p:nvSpPr>
        <p:spPr>
          <a:xfrm>
            <a:off x="1137034" y="609597"/>
            <a:ext cx="9392421" cy="1330841"/>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Rank Landing Outcomes Between </a:t>
            </a:r>
            <a:br>
              <a:rPr kumimoji="0" lang="en-US" sz="37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br>
            <a:r>
              <a:rPr kumimoji="0" lang="en-US" sz="37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7034" y="2198362"/>
            <a:ext cx="4958966" cy="3917773"/>
          </a:xfrm>
          <a:prstGeom prst="rect">
            <a:avLst/>
          </a:prstGeom>
        </p:spPr>
        <p:txBody>
          <a:bodyPr vert="horz" lIns="91440" tIns="45720" rIns="91440" bIns="45720" rtlCol="0">
            <a:normAutofit lnSpcReduction="10000"/>
          </a:bodyPr>
          <a:lstStyle/>
          <a:p>
            <a:pPr>
              <a:spcBef>
                <a:spcPts val="1400"/>
              </a:spcBef>
            </a:pPr>
            <a:r>
              <a:rPr lang="en-US" sz="1900" dirty="0"/>
              <a:t>Query:</a:t>
            </a:r>
            <a:br>
              <a:rPr lang="en-US" sz="1900" dirty="0"/>
            </a:br>
            <a:r>
              <a:rPr lang="en-US" sz="1900" dirty="0"/>
              <a:t>%</a:t>
            </a:r>
            <a:r>
              <a:rPr lang="en-US" sz="1900" dirty="0" err="1"/>
              <a:t>sql</a:t>
            </a:r>
            <a:r>
              <a:rPr lang="en-US" sz="1900" dirty="0"/>
              <a:t> SELECT LANDING_OUTCOME, COUNT(*) as </a:t>
            </a:r>
            <a:r>
              <a:rPr lang="en-US" sz="1900" dirty="0" err="1"/>
              <a:t>count_outcomes</a:t>
            </a:r>
            <a:r>
              <a:rPr lang="en-US" sz="1900" dirty="0"/>
              <a:t> FROM SPACEXTABLE WHERE DATE BETWEEN '2010-06-04' and '2017-03-20' GROUP BY LANDING_OUTCOME ORDER BY </a:t>
            </a:r>
            <a:r>
              <a:rPr lang="en-US" sz="1900" dirty="0" err="1"/>
              <a:t>count_outcomes</a:t>
            </a:r>
            <a:r>
              <a:rPr lang="en-US" sz="1900" dirty="0"/>
              <a:t> DESC</a:t>
            </a:r>
          </a:p>
          <a:p>
            <a:pPr>
              <a:spcBef>
                <a:spcPts val="1400"/>
              </a:spcBef>
            </a:pPr>
            <a:endParaRPr lang="en-US" sz="1900" dirty="0"/>
          </a:p>
          <a:p>
            <a:pPr>
              <a:spcBef>
                <a:spcPts val="1400"/>
              </a:spcBef>
            </a:pPr>
            <a:r>
              <a:rPr lang="en-US" sz="1900" dirty="0"/>
              <a:t>Logic:</a:t>
            </a:r>
            <a:br>
              <a:rPr lang="en-US" sz="1900" dirty="0"/>
            </a:br>
            <a:r>
              <a:rPr lang="en-US" sz="1900" dirty="0"/>
              <a:t>Output the amount of launch attempts by each type of landing outcome, between the dates of 04 June 2010 and 20 March 2017, ordering / sorting the result to view the landing outcomes by descending order in count value.</a:t>
            </a:r>
          </a:p>
        </p:txBody>
      </p:sp>
      <p:pic>
        <p:nvPicPr>
          <p:cNvPr id="6" name="Picture 5">
            <a:extLst>
              <a:ext uri="{FF2B5EF4-FFF2-40B4-BE49-F238E27FC236}">
                <a16:creationId xmlns:a16="http://schemas.microsoft.com/office/drawing/2014/main" id="{BEB3AEA5-9592-1E48-D954-6557BAF9579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053735" y="2184914"/>
            <a:ext cx="4119768" cy="3755915"/>
          </a:xfrm>
          <a:prstGeom prst="rect">
            <a:avLst/>
          </a:prstGeom>
        </p:spPr>
      </p:pic>
      <p:sp>
        <p:nvSpPr>
          <p:cNvPr id="23" name="Freeform: Shape 22">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D528596A-0847-664A-9D47-5096383E5E09}"/>
              </a:ext>
              <a:ext uri="{C183D7F6-B498-43B3-948B-1728B52AA6E4}">
                <adec:decorative xmlns:adec="http://schemas.microsoft.com/office/drawing/2017/decorative" val="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33</a:t>
            </a:fld>
            <a:endParaRPr lang="en-US" sz="1000">
              <a:solidFill>
                <a:schemeClr val="tx1">
                  <a:tint val="75000"/>
                </a:schemeClr>
              </a:solidFill>
              <a:latin typeface="+mn-lt"/>
            </a:endParaRPr>
          </a:p>
        </p:txBody>
      </p:sp>
    </p:spTree>
    <p:extLst>
      <p:ext uri="{BB962C8B-B14F-4D97-AF65-F5344CB8AC3E}">
        <p14:creationId xmlns:p14="http://schemas.microsoft.com/office/powerpoint/2010/main" val="3975168428"/>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6327-8CC4-4356-8BBB-DC4965CE9857}"/>
              </a:ext>
            </a:extLst>
          </p:cNvPr>
          <p:cNvSpPr txBox="1">
            <a:spLocks noGrp="1"/>
          </p:cNvSpPr>
          <p:nvPr>
            <p:ph type="title" idx="4294967295"/>
          </p:nvPr>
        </p:nvSpPr>
        <p:spPr>
          <a:xfrm>
            <a:off x="1233609" y="319088"/>
            <a:ext cx="9058195" cy="104890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Launch Sites - Locations</a:t>
            </a:r>
          </a:p>
        </p:txBody>
      </p:sp>
      <p:cxnSp>
        <p:nvCxnSpPr>
          <p:cNvPr id="15" name="Straight Connector 14">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4AF17BE-D99C-E39E-612C-F28B0C21EA88}"/>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1278723" y="871146"/>
            <a:ext cx="9634554" cy="5495659"/>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751361" y="1367988"/>
            <a:ext cx="4567453" cy="2547519"/>
          </a:xfrm>
          <a:prstGeom prst="rect">
            <a:avLst/>
          </a:prstGeom>
          <a:gradFill>
            <a:gsLst>
              <a:gs pos="0">
                <a:schemeClr val="accent1">
                  <a:lumMod val="5000"/>
                  <a:lumOff val="95000"/>
                </a:schemeClr>
              </a:gs>
              <a:gs pos="79000">
                <a:schemeClr val="bg2">
                  <a:lumMod val="90000"/>
                  <a:alpha val="77000"/>
                </a:schemeClr>
              </a:gs>
              <a:gs pos="36340">
                <a:srgbClr val="E5E5E7">
                  <a:alpha val="16000"/>
                </a:srgbClr>
              </a:gs>
              <a:gs pos="93000">
                <a:schemeClr val="bg2">
                  <a:lumMod val="90000"/>
                  <a:alpha val="60000"/>
                </a:schemeClr>
              </a:gs>
            </a:gsLst>
            <a:lin ang="5400000" scaled="1"/>
          </a:gradFill>
        </p:spPr>
        <p:txBody>
          <a:bodyPr vert="horz" lIns="91440" tIns="45720" rIns="91440" bIns="45720" rtlCol="0">
            <a:normAutofit/>
          </a:bodyPr>
          <a:lstStyle/>
          <a:p>
            <a:pPr>
              <a:spcBef>
                <a:spcPts val="1400"/>
              </a:spcBef>
            </a:pPr>
            <a:endParaRPr lang="en-US" sz="2000" dirty="0"/>
          </a:p>
          <a:p>
            <a:pPr>
              <a:spcBef>
                <a:spcPts val="1400"/>
              </a:spcBef>
            </a:pPr>
            <a:r>
              <a:rPr lang="en-US" sz="2000" dirty="0"/>
              <a:t>Launch sites populated both sides of USA, with one on the California coast and the remaining three in Florida.</a:t>
            </a:r>
          </a:p>
          <a:p>
            <a:pPr>
              <a:spcBef>
                <a:spcPts val="1400"/>
              </a:spcBef>
            </a:pPr>
            <a:r>
              <a:rPr lang="en-US" sz="2000" dirty="0"/>
              <a:t>From the attempted launches, a majority were conducted closer to the equator via the launch site CCAFS LC-40.</a:t>
            </a:r>
          </a:p>
          <a:p>
            <a:pPr>
              <a:spcBef>
                <a:spcPts val="1400"/>
              </a:spcBef>
            </a:pPr>
            <a:endParaRPr lang="en-US" sz="2000" dirty="0"/>
          </a:p>
          <a:p>
            <a:endParaRPr lang="en-US" sz="2000" dirty="0"/>
          </a:p>
        </p:txBody>
      </p:sp>
      <p:sp>
        <p:nvSpPr>
          <p:cNvPr id="3" name="Slide Number Placeholder 2">
            <a:extLst>
              <a:ext uri="{FF2B5EF4-FFF2-40B4-BE49-F238E27FC236}">
                <a16:creationId xmlns:a16="http://schemas.microsoft.com/office/drawing/2014/main" id="{8C82F32A-22A5-0046-9FAC-5295E4FA5A12}"/>
              </a:ext>
              <a:ext uri="{C183D7F6-B498-43B3-948B-1728B52AA6E4}">
                <adec:decorative xmlns:adec="http://schemas.microsoft.com/office/drawing/2017/decorative" val="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981671777"/>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B3684CCF-CEBB-4D8E-A366-95E43D4C7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noGrp="1"/>
          </p:cNvSpPr>
          <p:nvPr>
            <p:ph type="title" idx="4294967295"/>
          </p:nvPr>
        </p:nvSpPr>
        <p:spPr>
          <a:xfrm>
            <a:off x="838201" y="345810"/>
            <a:ext cx="4960945"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Launch Outcomes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38201" y="1825625"/>
            <a:ext cx="4933462" cy="4351338"/>
          </a:xfrm>
          <a:prstGeom prst="rect">
            <a:avLst/>
          </a:prstGeom>
        </p:spPr>
        <p:txBody>
          <a:bodyPr vert="horz" lIns="91440" tIns="45720" rIns="91440" bIns="45720" rtlCol="0">
            <a:normAutofit/>
          </a:bodyPr>
          <a:lstStyle/>
          <a:p>
            <a:pPr>
              <a:spcBef>
                <a:spcPts val="1400"/>
              </a:spcBef>
            </a:pPr>
            <a:r>
              <a:rPr lang="en-US" dirty="0"/>
              <a:t>On the map per site, launch sites are identified by red map circles. </a:t>
            </a:r>
          </a:p>
          <a:p>
            <a:pPr>
              <a:spcBef>
                <a:spcPts val="1400"/>
              </a:spcBef>
            </a:pPr>
            <a:r>
              <a:rPr lang="en-US" dirty="0"/>
              <a:t>Launch outcomes are labelled green = successful, red = failed</a:t>
            </a:r>
          </a:p>
        </p:txBody>
      </p:sp>
      <p:pic>
        <p:nvPicPr>
          <p:cNvPr id="11" name="Picture 10">
            <a:extLst>
              <a:ext uri="{FF2B5EF4-FFF2-40B4-BE49-F238E27FC236}">
                <a16:creationId xmlns:a16="http://schemas.microsoft.com/office/drawing/2014/main" id="{E02E34A0-CB9C-9E41-749E-98C4BE98EF63}"/>
              </a:ext>
              <a:ext uri="{C183D7F6-B498-43B3-948B-1728B52AA6E4}">
                <adec:decorative xmlns:adec="http://schemas.microsoft.com/office/drawing/2017/decorative" val="1"/>
              </a:ext>
            </a:extLst>
          </p:cNvPr>
          <p:cNvPicPr>
            <a:picLocks noChangeAspect="1"/>
          </p:cNvPicPr>
          <p:nvPr/>
        </p:nvPicPr>
        <p:blipFill rotWithShape="1">
          <a:blip r:embed="rId2"/>
          <a:srcRect l="4019" r="8092" b="1"/>
          <a:stretch/>
        </p:blipFill>
        <p:spPr>
          <a:xfrm>
            <a:off x="6863996" y="3154859"/>
            <a:ext cx="4030579" cy="3703141"/>
          </a:xfrm>
          <a:custGeom>
            <a:avLst/>
            <a:gdLst/>
            <a:ahLst/>
            <a:cxnLst/>
            <a:rect l="l" t="t" r="r" b="b"/>
            <a:pathLst>
              <a:path w="4030579" h="3703141">
                <a:moveTo>
                  <a:pt x="2015289" y="0"/>
                </a:moveTo>
                <a:cubicBezTo>
                  <a:pt x="3128303" y="0"/>
                  <a:pt x="4030579" y="902277"/>
                  <a:pt x="4030579" y="2015290"/>
                </a:cubicBezTo>
                <a:cubicBezTo>
                  <a:pt x="4030579" y="2710923"/>
                  <a:pt x="3678127" y="3324237"/>
                  <a:pt x="3142057" y="3686399"/>
                </a:cubicBezTo>
                <a:lnTo>
                  <a:pt x="3114499" y="3703141"/>
                </a:lnTo>
                <a:lnTo>
                  <a:pt x="916080" y="3703141"/>
                </a:lnTo>
                <a:lnTo>
                  <a:pt x="888522" y="3686399"/>
                </a:lnTo>
                <a:cubicBezTo>
                  <a:pt x="352452" y="3324237"/>
                  <a:pt x="0" y="2710923"/>
                  <a:pt x="0" y="2015290"/>
                </a:cubicBezTo>
                <a:cubicBezTo>
                  <a:pt x="0" y="902277"/>
                  <a:pt x="902277" y="0"/>
                  <a:pt x="2015289" y="0"/>
                </a:cubicBezTo>
                <a:close/>
              </a:path>
            </a:pathLst>
          </a:custGeom>
        </p:spPr>
      </p:pic>
      <p:sp>
        <p:nvSpPr>
          <p:cNvPr id="65" name="Arc 64">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10869" y="-729072"/>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7A40CBE-CF81-B086-EB6D-999C49914785}"/>
              </a:ext>
              <a:ext uri="{C183D7F6-B498-43B3-948B-1728B52AA6E4}">
                <adec:decorative xmlns:adec="http://schemas.microsoft.com/office/drawing/2017/decorative" val="1"/>
              </a:ext>
            </a:extLst>
          </p:cNvPr>
          <p:cNvPicPr>
            <a:picLocks noChangeAspect="1"/>
          </p:cNvPicPr>
          <p:nvPr/>
        </p:nvPicPr>
        <p:blipFill rotWithShape="1">
          <a:blip r:embed="rId3"/>
          <a:srcRect l="10135" r="5331"/>
          <a:stretch/>
        </p:blipFill>
        <p:spPr>
          <a:xfrm>
            <a:off x="63058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pic>
        <p:nvPicPr>
          <p:cNvPr id="44" name="Picture 43">
            <a:extLst>
              <a:ext uri="{FF2B5EF4-FFF2-40B4-BE49-F238E27FC236}">
                <a16:creationId xmlns:a16="http://schemas.microsoft.com/office/drawing/2014/main" id="{6E839BA8-0F19-D781-8BF0-441E4FD8FD22}"/>
              </a:ext>
              <a:ext uri="{C183D7F6-B498-43B3-948B-1728B52AA6E4}">
                <adec:decorative xmlns:adec="http://schemas.microsoft.com/office/drawing/2017/decorative" val="1"/>
              </a:ext>
            </a:extLst>
          </p:cNvPr>
          <p:cNvPicPr>
            <a:picLocks noChangeAspect="1"/>
          </p:cNvPicPr>
          <p:nvPr/>
        </p:nvPicPr>
        <p:blipFill rotWithShape="1">
          <a:blip r:embed="rId4"/>
          <a:srcRect l="23163" r="28233" b="4"/>
          <a:stretch/>
        </p:blipFill>
        <p:spPr>
          <a:xfrm>
            <a:off x="9933462" y="372217"/>
            <a:ext cx="2258539" cy="3554668"/>
          </a:xfrm>
          <a:custGeom>
            <a:avLst/>
            <a:gdLst/>
            <a:ahLst/>
            <a:cxnLst/>
            <a:rect l="l" t="t" r="r" b="b"/>
            <a:pathLst>
              <a:path w="2258539" h="3554668">
                <a:moveTo>
                  <a:pt x="1777334" y="0"/>
                </a:moveTo>
                <a:cubicBezTo>
                  <a:pt x="1900033" y="0"/>
                  <a:pt x="2019829" y="12434"/>
                  <a:pt x="2135529" y="36109"/>
                </a:cubicBezTo>
                <a:lnTo>
                  <a:pt x="2258539" y="67738"/>
                </a:lnTo>
                <a:lnTo>
                  <a:pt x="2258539" y="3486930"/>
                </a:lnTo>
                <a:lnTo>
                  <a:pt x="2135529" y="3518559"/>
                </a:lnTo>
                <a:cubicBezTo>
                  <a:pt x="2019829" y="3542235"/>
                  <a:pt x="1900033" y="3554668"/>
                  <a:pt x="1777334" y="3554668"/>
                </a:cubicBezTo>
                <a:cubicBezTo>
                  <a:pt x="795739" y="3554668"/>
                  <a:pt x="0" y="2758929"/>
                  <a:pt x="0" y="1777334"/>
                </a:cubicBezTo>
                <a:cubicBezTo>
                  <a:pt x="0" y="795740"/>
                  <a:pt x="795739" y="0"/>
                  <a:pt x="1777334" y="0"/>
                </a:cubicBezTo>
                <a:close/>
              </a:path>
            </a:pathLst>
          </a:custGeom>
        </p:spPr>
      </p:pic>
      <p:sp>
        <p:nvSpPr>
          <p:cNvPr id="3" name="Slide Number Placeholder 2">
            <a:extLst>
              <a:ext uri="{FF2B5EF4-FFF2-40B4-BE49-F238E27FC236}">
                <a16:creationId xmlns:a16="http://schemas.microsoft.com/office/drawing/2014/main" id="{8C82F32A-22A5-0046-9FAC-5295E4FA5A12}"/>
              </a:ext>
              <a:ext uri="{C183D7F6-B498-43B3-948B-1728B52AA6E4}">
                <adec:decorative xmlns:adec="http://schemas.microsoft.com/office/drawing/2017/decorative" val="1"/>
              </a:ext>
            </a:extLst>
          </p:cNvPr>
          <p:cNvSpPr>
            <a:spLocks noGrp="1"/>
          </p:cNvSpPr>
          <p:nvPr>
            <p:ph type="sldNum" sz="quarter" idx="12"/>
          </p:nvPr>
        </p:nvSpPr>
        <p:spPr>
          <a:xfrm>
            <a:off x="10437374" y="6356349"/>
            <a:ext cx="916425"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36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39597884"/>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noGrp="1"/>
          </p:cNvSpPr>
          <p:nvPr>
            <p:ph type="title" idx="4294967295"/>
          </p:nvPr>
        </p:nvSpPr>
        <p:spPr>
          <a:xfrm>
            <a:off x="838201" y="479493"/>
            <a:ext cx="5257800"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Launch Site </a:t>
            </a:r>
            <a:br>
              <a:rPr kumimoji="0" lang="en-US" sz="37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br>
            <a:r>
              <a:rPr kumimoji="0" lang="en-US" sz="37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Distance to Proximities</a:t>
            </a:r>
          </a:p>
        </p:txBody>
      </p:sp>
      <p:pic>
        <p:nvPicPr>
          <p:cNvPr id="6" name="Picture 5">
            <a:extLst>
              <a:ext uri="{FF2B5EF4-FFF2-40B4-BE49-F238E27FC236}">
                <a16:creationId xmlns:a16="http://schemas.microsoft.com/office/drawing/2014/main" id="{4E80E1DC-A563-8458-8D0E-BE3F2D52104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780377" y="2082612"/>
            <a:ext cx="6030428" cy="318105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26" name="Arc 25">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38201" y="1984443"/>
            <a:ext cx="5257799" cy="4192520"/>
          </a:xfrm>
          <a:prstGeom prst="rect">
            <a:avLst/>
          </a:prstGeom>
        </p:spPr>
        <p:txBody>
          <a:bodyPr vert="horz" lIns="91440" tIns="45720" rIns="91440" bIns="45720" rtlCol="0">
            <a:normAutofit/>
          </a:bodyPr>
          <a:lstStyle/>
          <a:p>
            <a:pPr marL="0" indent="0">
              <a:spcBef>
                <a:spcPts val="1400"/>
              </a:spcBef>
              <a:buNone/>
            </a:pPr>
            <a:r>
              <a:rPr lang="en-US" sz="2400" dirty="0"/>
              <a:t>CCAFS SLC-40</a:t>
            </a:r>
          </a:p>
          <a:p>
            <a:pPr>
              <a:spcBef>
                <a:spcPts val="1400"/>
              </a:spcBef>
            </a:pPr>
            <a:r>
              <a:rPr lang="en-US" sz="2400" dirty="0"/>
              <a:t>1.49 km from nearest coastline (blue)</a:t>
            </a:r>
          </a:p>
          <a:p>
            <a:pPr>
              <a:spcBef>
                <a:spcPts val="1400"/>
              </a:spcBef>
            </a:pPr>
            <a:r>
              <a:rPr lang="en-US" sz="2400" dirty="0"/>
              <a:t>21.96 km from nearest railway (gold)</a:t>
            </a:r>
          </a:p>
          <a:p>
            <a:pPr>
              <a:spcBef>
                <a:spcPts val="1400"/>
              </a:spcBef>
            </a:pPr>
            <a:r>
              <a:rPr lang="en-US" sz="2400" dirty="0"/>
              <a:t>23.23 km from nearest city (red)</a:t>
            </a:r>
          </a:p>
          <a:p>
            <a:pPr>
              <a:spcBef>
                <a:spcPts val="1400"/>
              </a:spcBef>
            </a:pPr>
            <a:r>
              <a:rPr lang="en-US" sz="2400" dirty="0"/>
              <a:t>26.88 km from nearest highway (green)</a:t>
            </a:r>
          </a:p>
          <a:p>
            <a:pPr>
              <a:spcBef>
                <a:spcPts val="1400"/>
              </a:spcBef>
            </a:pPr>
            <a:endParaRPr lang="en-US" dirty="0"/>
          </a:p>
        </p:txBody>
      </p:sp>
      <p:sp>
        <p:nvSpPr>
          <p:cNvPr id="3" name="Slide Number Placeholder 2">
            <a:extLst>
              <a:ext uri="{FF2B5EF4-FFF2-40B4-BE49-F238E27FC236}">
                <a16:creationId xmlns:a16="http://schemas.microsoft.com/office/drawing/2014/main" id="{8C82F32A-22A5-0046-9FAC-5295E4FA5A12}"/>
              </a:ext>
              <a:ext uri="{C183D7F6-B498-43B3-948B-1728B52AA6E4}">
                <adec:decorative xmlns:adec="http://schemas.microsoft.com/office/drawing/2017/decorative" val="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32499080"/>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456A072-47A6-4424-9ABE-F398119040DD}"/>
              </a:ext>
            </a:extLst>
          </p:cNvPr>
          <p:cNvSpPr txBox="1">
            <a:spLocks noGrp="1"/>
          </p:cNvSpPr>
          <p:nvPr>
            <p:ph type="title" idx="4294967295"/>
          </p:nvPr>
        </p:nvSpPr>
        <p:spPr>
          <a:xfrm>
            <a:off x="770011" y="538650"/>
            <a:ext cx="10515600" cy="549049"/>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Breakdown of Launch Success per Site</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4834192" cy="4351338"/>
          </a:xfrm>
          <a:prstGeom prst="rect">
            <a:avLst/>
          </a:prstGeom>
        </p:spPr>
        <p:txBody>
          <a:bodyPr lIns="91440" tIns="45720" rIns="91440" bIns="45720" anchor="t">
            <a:normAutofit/>
          </a:bodyPr>
          <a:lstStyle/>
          <a:p>
            <a:pPr>
              <a:lnSpc>
                <a:spcPct val="100000"/>
              </a:lnSpc>
              <a:spcBef>
                <a:spcPts val="1400"/>
              </a:spcBef>
            </a:pPr>
            <a:r>
              <a:rPr lang="en-US" sz="2200" b="1" dirty="0">
                <a:solidFill>
                  <a:schemeClr val="accent3">
                    <a:lumMod val="25000"/>
                  </a:schemeClr>
                </a:solidFill>
                <a:latin typeface="Abadi"/>
              </a:rPr>
              <a:t>KSC LC-39A </a:t>
            </a:r>
            <a:r>
              <a:rPr lang="en-US" sz="2200" dirty="0">
                <a:solidFill>
                  <a:schemeClr val="accent3">
                    <a:lumMod val="25000"/>
                  </a:schemeClr>
                </a:solidFill>
                <a:latin typeface="Abadi"/>
              </a:rPr>
              <a:t>had the </a:t>
            </a:r>
            <a:r>
              <a:rPr lang="en-US" sz="2200" b="1" dirty="0">
                <a:solidFill>
                  <a:schemeClr val="accent3">
                    <a:lumMod val="25000"/>
                  </a:schemeClr>
                </a:solidFill>
                <a:latin typeface="Abadi"/>
              </a:rPr>
              <a:t>highest proportion of successful launches </a:t>
            </a:r>
            <a:r>
              <a:rPr lang="en-US" sz="2200" dirty="0">
                <a:solidFill>
                  <a:schemeClr val="accent3">
                    <a:lumMod val="25000"/>
                  </a:schemeClr>
                </a:solidFill>
                <a:latin typeface="Abadi"/>
              </a:rPr>
              <a:t>among its peers</a:t>
            </a:r>
          </a:p>
          <a:p>
            <a:pPr>
              <a:lnSpc>
                <a:spcPct val="100000"/>
              </a:lnSpc>
              <a:spcBef>
                <a:spcPts val="1400"/>
              </a:spcBef>
            </a:pPr>
            <a:r>
              <a:rPr lang="en-US" sz="2200" dirty="0">
                <a:solidFill>
                  <a:schemeClr val="accent3">
                    <a:lumMod val="25000"/>
                  </a:schemeClr>
                </a:solidFill>
                <a:latin typeface="Abadi"/>
              </a:rPr>
              <a:t>The site recorded </a:t>
            </a:r>
            <a:r>
              <a:rPr lang="en-US" sz="2200" b="1" dirty="0">
                <a:solidFill>
                  <a:schemeClr val="accent3">
                    <a:lumMod val="25000"/>
                  </a:schemeClr>
                </a:solidFill>
                <a:latin typeface="Abadi"/>
              </a:rPr>
              <a:t>41.2% </a:t>
            </a:r>
            <a:r>
              <a:rPr lang="en-US" sz="2200" dirty="0">
                <a:solidFill>
                  <a:schemeClr val="accent3">
                    <a:lumMod val="25000"/>
                  </a:schemeClr>
                </a:solidFill>
                <a:latin typeface="Abadi"/>
              </a:rPr>
              <a:t>of successful launches across all launch sites</a:t>
            </a:r>
          </a:p>
          <a:p>
            <a:pPr>
              <a:lnSpc>
                <a:spcPct val="100000"/>
              </a:lnSpc>
              <a:spcBef>
                <a:spcPts val="1400"/>
              </a:spcBef>
            </a:pP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10" name="Picture 9" descr="Pir Chart of Total Success launches by site">
            <a:extLst>
              <a:ext uri="{FF2B5EF4-FFF2-40B4-BE49-F238E27FC236}">
                <a16:creationId xmlns:a16="http://schemas.microsoft.com/office/drawing/2014/main" id="{F4D160B3-BCFD-373F-A0F5-00406599098B}"/>
              </a:ext>
            </a:extLst>
          </p:cNvPr>
          <p:cNvPicPr>
            <a:picLocks noChangeAspect="1"/>
          </p:cNvPicPr>
          <p:nvPr/>
        </p:nvPicPr>
        <p:blipFill rotWithShape="1">
          <a:blip r:embed="rId3"/>
          <a:srcRect b="11034"/>
          <a:stretch/>
        </p:blipFill>
        <p:spPr>
          <a:xfrm>
            <a:off x="5604202" y="1735296"/>
            <a:ext cx="5853770" cy="3642679"/>
          </a:xfrm>
          <a:prstGeom prst="rect">
            <a:avLst/>
          </a:prstGeom>
        </p:spPr>
      </p:pic>
      <p:sp>
        <p:nvSpPr>
          <p:cNvPr id="3" name="Slide Number Placeholder 2">
            <a:extLst>
              <a:ext uri="{FF2B5EF4-FFF2-40B4-BE49-F238E27FC236}">
                <a16:creationId xmlns:a16="http://schemas.microsoft.com/office/drawing/2014/main" id="{8C82F32A-22A5-0046-9FAC-5295E4FA5A12}"/>
              </a:ext>
              <a:ext uri="{C183D7F6-B498-43B3-948B-1728B52AA6E4}">
                <adec:decorative xmlns:adec="http://schemas.microsoft.com/office/drawing/2017/decorative" val="1"/>
              </a:ext>
            </a:extLst>
          </p:cNvPr>
          <p:cNvSpPr>
            <a:spLocks noGrp="1"/>
          </p:cNvSpPr>
          <p:nvPr>
            <p:ph type="sldNum" sz="quarter" idx="12"/>
          </p:nvPr>
        </p:nvSpPr>
        <p:spPr/>
        <p:txBody>
          <a:bodyPr/>
          <a:lstStyle/>
          <a:p>
            <a:fld id="{5075537C-CA84-1446-933C-8E9D027F9201}" type="slidenum">
              <a:rPr lang="en-US" smtClean="0"/>
              <a:t>39</a:t>
            </a:fld>
            <a:endParaRPr lang="en-US"/>
          </a:p>
        </p:txBody>
      </p:sp>
    </p:spTree>
    <p:extLst>
      <p:ext uri="{BB962C8B-B14F-4D97-AF65-F5344CB8AC3E}">
        <p14:creationId xmlns:p14="http://schemas.microsoft.com/office/powerpoint/2010/main" val="700132931"/>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noGrp="1"/>
          </p:cNvSpPr>
          <p:nvPr>
            <p:ph type="title" idx="4294967295"/>
          </p:nvPr>
        </p:nvSpPr>
        <p:spPr>
          <a:xfrm>
            <a:off x="828068" y="538650"/>
            <a:ext cx="10530114" cy="549049"/>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Introduction</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a typeface="IBM Plex Mono SemiBold" panose="020B0709050203000203" pitchFamily="49" charset="0"/>
              <a:cs typeface="IBM Plex Mono SemiBold" panose="020B0709050203000203" pitchFamily="49" charset="0"/>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658212"/>
            <a:ext cx="10530114" cy="419593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a:t>
            </a:r>
          </a:p>
          <a:p>
            <a:pPr marL="0" indent="0">
              <a:spcBef>
                <a:spcPts val="1400"/>
              </a:spcBef>
              <a:buNone/>
            </a:pPr>
            <a:r>
              <a:rPr lang="en-US" sz="1800" dirty="0">
                <a:solidFill>
                  <a:schemeClr val="accent3">
                    <a:lumMod val="25000"/>
                  </a:schemeClr>
                </a:solidFill>
                <a:latin typeface="Abadi" panose="020B0604020104020204" pitchFamily="34" charset="0"/>
              </a:rPr>
              <a:t>SpaceX, a leader in the space industry, strives to make space travel affordable for everyone. Its accomplishments include sending spacecraft to the international space station, launching a satellite constellation that provides internet access and sending manned missions to space. </a:t>
            </a:r>
          </a:p>
          <a:p>
            <a:pPr marL="0" indent="0">
              <a:spcBef>
                <a:spcPts val="1400"/>
              </a:spcBef>
              <a:buNone/>
            </a:pPr>
            <a:r>
              <a:rPr lang="en-US" sz="1800" dirty="0">
                <a:solidFill>
                  <a:schemeClr val="accent3">
                    <a:lumMod val="25000"/>
                  </a:schemeClr>
                </a:solidFill>
                <a:latin typeface="Abadi" panose="020B0604020104020204" pitchFamily="34" charset="0"/>
              </a:rPr>
              <a:t>SpaceX can do this because the rocket launches are relatively inexpensive ($62 million per launch) due to its novel reuse of the first stage of its Falcon 9 rocket. Other providers, which are not able to reuse the first stage, cost upwards of $165 million each. </a:t>
            </a:r>
          </a:p>
          <a:p>
            <a:pPr marL="0" indent="0">
              <a:spcBef>
                <a:spcPts val="1400"/>
              </a:spcBef>
              <a:buNone/>
            </a:pPr>
            <a:r>
              <a:rPr lang="en-US" sz="1800" dirty="0">
                <a:solidFill>
                  <a:schemeClr val="accent3">
                    <a:lumMod val="25000"/>
                  </a:schemeClr>
                </a:solidFill>
                <a:latin typeface="Abadi" panose="020B0604020104020204" pitchFamily="34" charset="0"/>
              </a:rPr>
              <a:t>By determining if the first stage will land, we can determine the price of the launch. To do this, we can use public data and machine learning models to predict whether SpaceX – or a competing company – can reuse the first stage.</a:t>
            </a:r>
            <a:br>
              <a:rPr lang="en-US" sz="1800" dirty="0">
                <a:solidFill>
                  <a:schemeClr val="accent3">
                    <a:lumMod val="25000"/>
                  </a:schemeClr>
                </a:solidFill>
                <a:latin typeface="Abadi" panose="020B0604020104020204" pitchFamily="34" charset="0"/>
              </a:rPr>
            </a:b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to Explore</a:t>
            </a:r>
          </a:p>
          <a:p>
            <a:pPr lvl="1">
              <a:spcBef>
                <a:spcPts val="1400"/>
              </a:spcBef>
            </a:pPr>
            <a:r>
              <a:rPr lang="en-US" sz="1800" dirty="0">
                <a:solidFill>
                  <a:schemeClr val="accent3">
                    <a:lumMod val="25000"/>
                  </a:schemeClr>
                </a:solidFill>
                <a:latin typeface="Abadi" panose="020B0604020104020204" pitchFamily="34" charset="0"/>
              </a:rPr>
              <a:t>How payload mass, launch site, number of flights, and orbits affect first-stage landing success</a:t>
            </a:r>
          </a:p>
          <a:p>
            <a:pPr lvl="1">
              <a:spcBef>
                <a:spcPts val="1400"/>
              </a:spcBef>
            </a:pPr>
            <a:r>
              <a:rPr lang="en-US" sz="1800" dirty="0">
                <a:solidFill>
                  <a:schemeClr val="accent3">
                    <a:lumMod val="25000"/>
                  </a:schemeClr>
                </a:solidFill>
                <a:latin typeface="Abadi" panose="020B0604020104020204" pitchFamily="34" charset="0"/>
              </a:rPr>
              <a:t>Rate of successful landings over time</a:t>
            </a:r>
          </a:p>
          <a:p>
            <a:pPr lvl="1">
              <a:spcBef>
                <a:spcPts val="1400"/>
              </a:spcBef>
            </a:pPr>
            <a:r>
              <a:rPr lang="en-US" sz="1800" dirty="0">
                <a:solidFill>
                  <a:schemeClr val="accent3">
                    <a:lumMod val="25000"/>
                  </a:schemeClr>
                </a:solidFill>
                <a:latin typeface="Abadi" panose="020B0604020104020204" pitchFamily="34" charset="0"/>
              </a:rPr>
              <a:t>Best predictive model for successful landing (binary classification)</a:t>
            </a:r>
          </a:p>
        </p:txBody>
      </p:sp>
      <p:sp>
        <p:nvSpPr>
          <p:cNvPr id="4" name="Slide Number Placeholder 3">
            <a:extLst>
              <a:ext uri="{FF2B5EF4-FFF2-40B4-BE49-F238E27FC236}">
                <a16:creationId xmlns:a16="http://schemas.microsoft.com/office/drawing/2014/main" id="{E2403FD9-22AB-4833-9FE0-E1E67C96862D}"/>
              </a:ext>
              <a:ext uri="{C183D7F6-B498-43B3-948B-1728B52AA6E4}">
                <adec:decorative xmlns:adec="http://schemas.microsoft.com/office/drawing/2017/decorative" val="1"/>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Tree>
    <p:extLst>
      <p:ext uri="{BB962C8B-B14F-4D97-AF65-F5344CB8AC3E}">
        <p14:creationId xmlns:p14="http://schemas.microsoft.com/office/powerpoint/2010/main" val="2560061391"/>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EF94599-779E-457E-B57B-6063EBF7A840}"/>
              </a:ext>
            </a:extLst>
          </p:cNvPr>
          <p:cNvSpPr txBox="1">
            <a:spLocks noGrp="1"/>
          </p:cNvSpPr>
          <p:nvPr>
            <p:ph type="title" idx="4294967295"/>
          </p:nvPr>
        </p:nvSpPr>
        <p:spPr>
          <a:xfrm>
            <a:off x="770011" y="538650"/>
            <a:ext cx="10515600" cy="549049"/>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Success Ratio of Launch Site KSC LC-39A </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4916497"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chart displays the success ratio of site KSC LC-39A over all its launch attempts.</a:t>
            </a:r>
          </a:p>
          <a:p>
            <a:pPr>
              <a:lnSpc>
                <a:spcPct val="100000"/>
              </a:lnSpc>
              <a:spcBef>
                <a:spcPts val="1400"/>
              </a:spcBef>
            </a:pPr>
            <a:r>
              <a:rPr lang="en-US" sz="2200" dirty="0">
                <a:solidFill>
                  <a:schemeClr val="accent3">
                    <a:lumMod val="25000"/>
                  </a:schemeClr>
                </a:solidFill>
                <a:latin typeface="Abadi"/>
              </a:rPr>
              <a:t>With the legend presenting Successful launches totaling 10 out of the total 13 launches executed. </a:t>
            </a:r>
            <a:endParaRPr lang="en-US" dirty="0">
              <a:solidFill>
                <a:schemeClr val="accent3">
                  <a:lumMod val="25000"/>
                </a:schemeClr>
              </a:solidFill>
              <a:latin typeface="Abadi"/>
            </a:endParaRPr>
          </a:p>
          <a:p>
            <a:endParaRPr lang="en-US" dirty="0"/>
          </a:p>
        </p:txBody>
      </p:sp>
      <p:pic>
        <p:nvPicPr>
          <p:cNvPr id="10" name="Picture 9" descr="Pie chart showing Success rate of launch site KSC LC-39A. &#10;&#10;Total launches are 13, of these 10 were successful equaling a 76.9% success rate.">
            <a:extLst>
              <a:ext uri="{FF2B5EF4-FFF2-40B4-BE49-F238E27FC236}">
                <a16:creationId xmlns:a16="http://schemas.microsoft.com/office/drawing/2014/main" id="{E2E6186D-15DD-ADA2-27A0-610317D0DC2F}"/>
              </a:ext>
            </a:extLst>
          </p:cNvPr>
          <p:cNvPicPr>
            <a:picLocks noChangeAspect="1"/>
          </p:cNvPicPr>
          <p:nvPr/>
        </p:nvPicPr>
        <p:blipFill rotWithShape="1">
          <a:blip r:embed="rId3"/>
          <a:srcRect b="8573"/>
          <a:stretch/>
        </p:blipFill>
        <p:spPr>
          <a:xfrm>
            <a:off x="5521569" y="1825625"/>
            <a:ext cx="5936403" cy="3658210"/>
          </a:xfrm>
          <a:prstGeom prst="rect">
            <a:avLst/>
          </a:prstGeom>
        </p:spPr>
      </p:pic>
      <p:sp>
        <p:nvSpPr>
          <p:cNvPr id="3" name="Slide Number Placeholder 2">
            <a:extLst>
              <a:ext uri="{FF2B5EF4-FFF2-40B4-BE49-F238E27FC236}">
                <a16:creationId xmlns:a16="http://schemas.microsoft.com/office/drawing/2014/main" id="{8C82F32A-22A5-0046-9FAC-5295E4FA5A12}"/>
              </a:ext>
              <a:ext uri="{C183D7F6-B498-43B3-948B-1728B52AA6E4}">
                <adec:decorative xmlns:adec="http://schemas.microsoft.com/office/drawing/2017/decorative" val="1"/>
              </a:ext>
            </a:extLst>
          </p:cNvPr>
          <p:cNvSpPr>
            <a:spLocks noGrp="1"/>
          </p:cNvSpPr>
          <p:nvPr>
            <p:ph type="sldNum" sz="quarter" idx="12"/>
          </p:nvPr>
        </p:nvSpPr>
        <p:spPr/>
        <p:txBody>
          <a:bodyPr/>
          <a:lstStyle/>
          <a:p>
            <a:fld id="{5075537C-CA84-1446-933C-8E9D027F9201}" type="slidenum">
              <a:rPr lang="en-US" smtClean="0"/>
              <a:t>40</a:t>
            </a:fld>
            <a:endParaRPr lang="en-US"/>
          </a:p>
        </p:txBody>
      </p:sp>
    </p:spTree>
    <p:extLst>
      <p:ext uri="{BB962C8B-B14F-4D97-AF65-F5344CB8AC3E}">
        <p14:creationId xmlns:p14="http://schemas.microsoft.com/office/powerpoint/2010/main" val="1866160706"/>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noGrp="1"/>
          </p:cNvSpPr>
          <p:nvPr>
            <p:ph type="title" idx="4294967295"/>
          </p:nvPr>
        </p:nvSpPr>
        <p:spPr>
          <a:xfrm>
            <a:off x="770011" y="538650"/>
            <a:ext cx="10515600" cy="549049"/>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Effect of Payloads on Launch Outcomes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91871"/>
            <a:ext cx="10414662" cy="150934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Looking deeper into the scale of payload and its affect on launch outcomes, </a:t>
            </a:r>
            <a:br>
              <a:rPr lang="en-US" sz="2200" dirty="0">
                <a:solidFill>
                  <a:schemeClr val="accent3">
                    <a:lumMod val="25000"/>
                  </a:schemeClr>
                </a:solidFill>
                <a:latin typeface="Abadi"/>
              </a:rPr>
            </a:br>
            <a:r>
              <a:rPr lang="en-US" sz="2200" dirty="0">
                <a:solidFill>
                  <a:schemeClr val="accent3">
                    <a:lumMod val="25000"/>
                  </a:schemeClr>
                </a:solidFill>
                <a:latin typeface="Abadi"/>
              </a:rPr>
              <a:t>we can see an observance that smaller payloads have more successful launches</a:t>
            </a:r>
          </a:p>
          <a:p>
            <a:pPr>
              <a:lnSpc>
                <a:spcPct val="100000"/>
              </a:lnSpc>
              <a:spcBef>
                <a:spcPts val="1400"/>
              </a:spcBef>
            </a:pPr>
            <a:r>
              <a:rPr lang="en-US" sz="2200" dirty="0">
                <a:solidFill>
                  <a:schemeClr val="accent3">
                    <a:lumMod val="25000"/>
                  </a:schemeClr>
                </a:solidFill>
                <a:latin typeface="Abadi"/>
              </a:rPr>
              <a:t>In these screenshots, successful launches are represented by class = 1</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8EE8D6CE-4B5A-B4D0-1B63-272F3854349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410580" y="2724911"/>
            <a:ext cx="4566762" cy="3476967"/>
          </a:xfrm>
          <a:prstGeom prst="rect">
            <a:avLst/>
          </a:prstGeom>
        </p:spPr>
      </p:pic>
      <p:pic>
        <p:nvPicPr>
          <p:cNvPr id="4" name="Picture 3">
            <a:extLst>
              <a:ext uri="{FF2B5EF4-FFF2-40B4-BE49-F238E27FC236}">
                <a16:creationId xmlns:a16="http://schemas.microsoft.com/office/drawing/2014/main" id="{EC758AF1-4FF4-52A8-BF34-1DFA7959023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977342" y="2724911"/>
            <a:ext cx="4478366" cy="3438518"/>
          </a:xfrm>
          <a:prstGeom prst="rect">
            <a:avLst/>
          </a:prstGeom>
        </p:spPr>
      </p:pic>
      <p:sp>
        <p:nvSpPr>
          <p:cNvPr id="3" name="Slide Number Placeholder 2">
            <a:extLst>
              <a:ext uri="{FF2B5EF4-FFF2-40B4-BE49-F238E27FC236}">
                <a16:creationId xmlns:a16="http://schemas.microsoft.com/office/drawing/2014/main" id="{8C82F32A-22A5-0046-9FAC-5295E4FA5A12}"/>
              </a:ext>
              <a:ext uri="{C183D7F6-B498-43B3-948B-1728B52AA6E4}">
                <adec:decorative xmlns:adec="http://schemas.microsoft.com/office/drawing/2017/decorative" val="1"/>
              </a:ext>
            </a:extLst>
          </p:cNvPr>
          <p:cNvSpPr>
            <a:spLocks noGrp="1"/>
          </p:cNvSpPr>
          <p:nvPr>
            <p:ph type="sldNum" sz="quarter" idx="12"/>
          </p:nvPr>
        </p:nvSpPr>
        <p:spPr/>
        <p:txBody>
          <a:bodyPr/>
          <a:lstStyle/>
          <a:p>
            <a:fld id="{5075537C-CA84-1446-933C-8E9D027F9201}" type="slidenum">
              <a:rPr lang="en-US" smtClean="0"/>
              <a:t>41</a:t>
            </a:fld>
            <a:endParaRPr lang="en-US"/>
          </a:p>
        </p:txBody>
      </p:sp>
    </p:spTree>
    <p:extLst>
      <p:ext uri="{BB962C8B-B14F-4D97-AF65-F5344CB8AC3E}">
        <p14:creationId xmlns:p14="http://schemas.microsoft.com/office/powerpoint/2010/main" val="252359608"/>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2CB962CF-61A3-4EF9-94F6-7C59B0329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noGrp="1"/>
          </p:cNvSpPr>
          <p:nvPr>
            <p:ph type="title" idx="4294967295"/>
          </p:nvPr>
        </p:nvSpPr>
        <p:spPr>
          <a:xfrm>
            <a:off x="815164" y="225268"/>
            <a:ext cx="6797405" cy="1651404"/>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Classification Accuracy</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15164" y="1413067"/>
            <a:ext cx="10689264" cy="1209827"/>
          </a:xfrm>
          <a:prstGeom prst="rect">
            <a:avLst/>
          </a:prstGeom>
        </p:spPr>
        <p:txBody>
          <a:bodyPr vert="horz" lIns="91440" tIns="45720" rIns="91440" bIns="45720" rtlCol="0">
            <a:normAutofit lnSpcReduction="10000"/>
          </a:bodyPr>
          <a:lstStyle/>
          <a:p>
            <a:pPr>
              <a:spcBef>
                <a:spcPts val="1400"/>
              </a:spcBef>
            </a:pPr>
            <a:r>
              <a:rPr lang="en-US" sz="2000" dirty="0"/>
              <a:t>It was found that each classification model calculated with the same accuracy score of 83.33%</a:t>
            </a:r>
          </a:p>
          <a:p>
            <a:pPr>
              <a:spcBef>
                <a:spcPts val="1400"/>
              </a:spcBef>
            </a:pPr>
            <a:r>
              <a:rPr lang="en-US" sz="2000" dirty="0"/>
              <a:t>This is likely due to the limited size of the data set used for the models</a:t>
            </a:r>
          </a:p>
          <a:p>
            <a:pPr>
              <a:spcBef>
                <a:spcPts val="1400"/>
              </a:spcBef>
            </a:pPr>
            <a:r>
              <a:rPr lang="en-US" sz="2000" dirty="0"/>
              <a:t>The best model identified was the Decision Tree model</a:t>
            </a:r>
          </a:p>
        </p:txBody>
      </p:sp>
      <p:pic>
        <p:nvPicPr>
          <p:cNvPr id="3" name="Picture 2">
            <a:extLst>
              <a:ext uri="{FF2B5EF4-FFF2-40B4-BE49-F238E27FC236}">
                <a16:creationId xmlns:a16="http://schemas.microsoft.com/office/drawing/2014/main" id="{173EBF5D-A8BB-56E8-2E0C-A204DE970CC1}"/>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21343" y="2660822"/>
            <a:ext cx="5305300" cy="3729681"/>
          </a:xfrm>
          <a:prstGeom prst="rect">
            <a:avLst/>
          </a:prstGeom>
        </p:spPr>
      </p:pic>
      <p:pic>
        <p:nvPicPr>
          <p:cNvPr id="8" name="Picture 7">
            <a:extLst>
              <a:ext uri="{FF2B5EF4-FFF2-40B4-BE49-F238E27FC236}">
                <a16:creationId xmlns:a16="http://schemas.microsoft.com/office/drawing/2014/main" id="{A647D4D2-8BA3-5F35-6EB2-7F90691FF515}"/>
              </a:ext>
              <a:ext uri="{C183D7F6-B498-43B3-948B-1728B52AA6E4}">
                <adec:decorative xmlns:adec="http://schemas.microsoft.com/office/drawing/2017/decorative" val="1"/>
              </a:ext>
            </a:extLst>
          </p:cNvPr>
          <p:cNvPicPr>
            <a:picLocks noChangeAspect="1"/>
          </p:cNvPicPr>
          <p:nvPr/>
        </p:nvPicPr>
        <p:blipFill rotWithShape="1">
          <a:blip r:embed="rId3"/>
          <a:srcRect r="48822"/>
          <a:stretch/>
        </p:blipFill>
        <p:spPr>
          <a:xfrm>
            <a:off x="5826643" y="2660822"/>
            <a:ext cx="5903800" cy="3657600"/>
          </a:xfrm>
          <a:prstGeom prst="rect">
            <a:avLst/>
          </a:prstGeom>
        </p:spPr>
      </p:pic>
      <p:sp>
        <p:nvSpPr>
          <p:cNvPr id="4" name="Slide Number Placeholder 3">
            <a:extLst>
              <a:ext uri="{FF2B5EF4-FFF2-40B4-BE49-F238E27FC236}">
                <a16:creationId xmlns:a16="http://schemas.microsoft.com/office/drawing/2014/main" id="{336C985E-BCEF-DD49-BB47-C4649A79F0D8}"/>
              </a:ext>
              <a:ext uri="{C183D7F6-B498-43B3-948B-1728B52AA6E4}">
                <adec:decorative xmlns:adec="http://schemas.microsoft.com/office/drawing/2017/decorative" val="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43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459446073"/>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33106AC-60D7-46AE-8E64-7B84ABDBD099}"/>
              </a:ext>
            </a:extLst>
          </p:cNvPr>
          <p:cNvSpPr txBox="1">
            <a:spLocks noGrp="1"/>
          </p:cNvSpPr>
          <p:nvPr>
            <p:ph type="title" idx="4294967295"/>
          </p:nvPr>
        </p:nvSpPr>
        <p:spPr>
          <a:xfrm>
            <a:off x="770011" y="538650"/>
            <a:ext cx="10515600" cy="549049"/>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Confusion Matrix</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a typeface="IBM Plex Mono SemiBold" panose="020B0709050203000203" pitchFamily="49" charset="0"/>
              <a:cs typeface="IBM Plex Mono SemiBold" panose="020B0709050203000203" pitchFamily="49" charset="0"/>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2" y="1535111"/>
            <a:ext cx="5823360" cy="4490461"/>
          </a:xfrm>
          <a:prstGeom prst="rect">
            <a:avLst/>
          </a:prstGeom>
        </p:spPr>
        <p:txBody>
          <a:bodyPr>
            <a:normAutofit fontScale="85000" lnSpcReduction="20000"/>
          </a:bodyPr>
          <a:lstStyle/>
          <a:p>
            <a:pPr marL="0" indent="0">
              <a:lnSpc>
                <a:spcPct val="100000"/>
              </a:lnSpc>
              <a:spcBef>
                <a:spcPts val="1400"/>
              </a:spcBef>
              <a:buNone/>
            </a:pPr>
            <a:r>
              <a:rPr lang="en-US" sz="2200" dirty="0">
                <a:solidFill>
                  <a:schemeClr val="accent3">
                    <a:lumMod val="25000"/>
                  </a:schemeClr>
                </a:solidFill>
              </a:rPr>
              <a:t>Best performing model was the Decision Tree algorithm</a:t>
            </a:r>
          </a:p>
          <a:p>
            <a:pPr>
              <a:lnSpc>
                <a:spcPct val="100000"/>
              </a:lnSpc>
              <a:spcBef>
                <a:spcPts val="1400"/>
              </a:spcBef>
            </a:pPr>
            <a:r>
              <a:rPr lang="en-US" sz="1600" dirty="0"/>
              <a:t>A confusion matrix summarizes the performance of a classification algorithm’s output, where correct and incorrect (false) predictions are identified.</a:t>
            </a:r>
          </a:p>
          <a:p>
            <a:pPr>
              <a:lnSpc>
                <a:spcPct val="100000"/>
              </a:lnSpc>
              <a:spcBef>
                <a:spcPts val="1400"/>
              </a:spcBef>
            </a:pPr>
            <a:r>
              <a:rPr lang="en-US" sz="1600" dirty="0"/>
              <a:t>There is are false positives, which is not ideal. </a:t>
            </a:r>
            <a:br>
              <a:rPr lang="en-US" sz="1600" dirty="0"/>
            </a:br>
            <a:r>
              <a:rPr lang="en-US" sz="1600" dirty="0"/>
              <a:t>However, the accuracy of this model matches the other models tested.</a:t>
            </a:r>
          </a:p>
          <a:p>
            <a:pPr marL="0" indent="0">
              <a:lnSpc>
                <a:spcPct val="100000"/>
              </a:lnSpc>
              <a:spcBef>
                <a:spcPts val="1400"/>
              </a:spcBef>
              <a:buNone/>
            </a:pPr>
            <a:r>
              <a:rPr lang="en-US" sz="1600" b="1" dirty="0"/>
              <a:t>Confusion Matrix Outputs</a:t>
            </a:r>
            <a:r>
              <a:rPr lang="en-US" sz="1600" dirty="0"/>
              <a:t>:</a:t>
            </a:r>
          </a:p>
          <a:p>
            <a:pPr>
              <a:lnSpc>
                <a:spcPct val="100000"/>
              </a:lnSpc>
              <a:spcBef>
                <a:spcPts val="1400"/>
              </a:spcBef>
            </a:pPr>
            <a:r>
              <a:rPr lang="en-US" sz="1600" dirty="0"/>
              <a:t>9 True positive, 5 True negative, 1 False positive, 3 False Negatives</a:t>
            </a:r>
          </a:p>
          <a:p>
            <a:pPr>
              <a:lnSpc>
                <a:spcPct val="100000"/>
              </a:lnSpc>
              <a:spcBef>
                <a:spcPts val="1400"/>
              </a:spcBef>
            </a:pPr>
            <a:r>
              <a:rPr lang="en-US" sz="1600" dirty="0"/>
              <a:t>Precision = TP / (TP + FP) = 12 / (12 + 3) = 80%</a:t>
            </a:r>
          </a:p>
          <a:p>
            <a:pPr>
              <a:lnSpc>
                <a:spcPct val="100000"/>
              </a:lnSpc>
              <a:spcBef>
                <a:spcPts val="1400"/>
              </a:spcBef>
            </a:pPr>
            <a:r>
              <a:rPr lang="en-US" sz="1600" dirty="0"/>
              <a:t>Recall = TP / (TP + FN) = 12 / (12 + 0) = 100% </a:t>
            </a:r>
          </a:p>
          <a:p>
            <a:pPr>
              <a:lnSpc>
                <a:spcPct val="100000"/>
              </a:lnSpc>
              <a:spcBef>
                <a:spcPts val="1400"/>
              </a:spcBef>
            </a:pPr>
            <a:r>
              <a:rPr lang="en-US" sz="1600" dirty="0"/>
              <a:t>F1 Score = (2 * Precision * Recall) / (Precision + Recall)</a:t>
            </a:r>
            <a:br>
              <a:rPr lang="en-US" sz="1600" dirty="0"/>
            </a:br>
            <a:r>
              <a:rPr lang="en-US" sz="1600" dirty="0"/>
              <a:t>(2 * 0.80 * 1.00) / (0.80 + 1.00) = 88.88% </a:t>
            </a:r>
          </a:p>
          <a:p>
            <a:pPr>
              <a:lnSpc>
                <a:spcPct val="100000"/>
              </a:lnSpc>
              <a:spcBef>
                <a:spcPts val="1400"/>
              </a:spcBef>
            </a:pPr>
            <a:r>
              <a:rPr lang="en-US" sz="1600" dirty="0"/>
              <a:t>Accuracy = (TP + TN) / (TP + TN + FP + FN) = </a:t>
            </a:r>
            <a:br>
              <a:rPr lang="en-US" sz="1600" dirty="0"/>
            </a:br>
            <a:r>
              <a:rPr lang="en-US" sz="1600" dirty="0"/>
              <a:t>(12 + 3) / (12 + 3 + 3 + 0) = 83.33%</a:t>
            </a:r>
            <a:br>
              <a:rPr lang="en-US" sz="1600" dirty="0"/>
            </a:br>
            <a:endParaRPr lang="en-US" sz="2200" dirty="0">
              <a:solidFill>
                <a:schemeClr val="accent3">
                  <a:lumMod val="25000"/>
                </a:schemeClr>
              </a:solidFill>
              <a:latin typeface="Abadi" panose="020B0604020104020204" pitchFamily="34" charset="0"/>
            </a:endParaRPr>
          </a:p>
        </p:txBody>
      </p:sp>
      <p:pic>
        <p:nvPicPr>
          <p:cNvPr id="8" name="Picture 7">
            <a:extLst>
              <a:ext uri="{FF2B5EF4-FFF2-40B4-BE49-F238E27FC236}">
                <a16:creationId xmlns:a16="http://schemas.microsoft.com/office/drawing/2014/main" id="{25019754-CADE-E310-BA88-39BC0930EA7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335687" y="1535111"/>
            <a:ext cx="4949924" cy="4249463"/>
          </a:xfrm>
          <a:prstGeom prst="rect">
            <a:avLst/>
          </a:prstGeom>
        </p:spPr>
      </p:pic>
      <p:sp>
        <p:nvSpPr>
          <p:cNvPr id="4" name="Slide Number Placeholder 3">
            <a:extLst>
              <a:ext uri="{FF2B5EF4-FFF2-40B4-BE49-F238E27FC236}">
                <a16:creationId xmlns:a16="http://schemas.microsoft.com/office/drawing/2014/main" id="{336C985E-BCEF-DD49-BB47-C4649A79F0D8}"/>
              </a:ext>
              <a:ext uri="{C183D7F6-B498-43B3-948B-1728B52AA6E4}">
                <adec:decorative xmlns:adec="http://schemas.microsoft.com/office/drawing/2017/decorative" val="1"/>
              </a:ext>
            </a:extLst>
          </p:cNvPr>
          <p:cNvSpPr>
            <a:spLocks noGrp="1"/>
          </p:cNvSpPr>
          <p:nvPr>
            <p:ph type="sldNum" sz="quarter" idx="12"/>
          </p:nvPr>
        </p:nvSpPr>
        <p:spPr/>
        <p:txBody>
          <a:bodyPr/>
          <a:lstStyle/>
          <a:p>
            <a:fld id="{5075537C-CA84-1446-933C-8E9D027F9201}" type="slidenum">
              <a:rPr lang="en-US" smtClean="0"/>
              <a:t>44</a:t>
            </a:fld>
            <a:endParaRPr lang="en-US"/>
          </a:p>
        </p:txBody>
      </p:sp>
    </p:spTree>
    <p:extLst>
      <p:ext uri="{BB962C8B-B14F-4D97-AF65-F5344CB8AC3E}">
        <p14:creationId xmlns:p14="http://schemas.microsoft.com/office/powerpoint/2010/main" val="3645034231"/>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project provides interesting initial insights into pursuit of predicting launch outcomes</a:t>
            </a:r>
          </a:p>
          <a:p>
            <a:pPr>
              <a:lnSpc>
                <a:spcPct val="100000"/>
              </a:lnSpc>
              <a:spcBef>
                <a:spcPts val="1400"/>
              </a:spcBef>
            </a:pPr>
            <a:r>
              <a:rPr lang="en-US" sz="2200" dirty="0">
                <a:solidFill>
                  <a:schemeClr val="accent3">
                    <a:lumMod val="25000"/>
                  </a:schemeClr>
                </a:solidFill>
                <a:latin typeface="Abadi" panose="020B0604020104020204" pitchFamily="34" charset="0"/>
              </a:rPr>
              <a:t>This insight should take the below factors into consideration:</a:t>
            </a:r>
          </a:p>
          <a:p>
            <a:pPr>
              <a:lnSpc>
                <a:spcPct val="100000"/>
              </a:lnSpc>
              <a:spcBef>
                <a:spcPts val="1400"/>
              </a:spcBef>
            </a:pPr>
            <a:r>
              <a:rPr lang="en-US" sz="2200" dirty="0">
                <a:solidFill>
                  <a:schemeClr val="accent3">
                    <a:lumMod val="25000"/>
                  </a:schemeClr>
                </a:solidFill>
                <a:latin typeface="Abadi" panose="020B0604020104020204" pitchFamily="34" charset="0"/>
              </a:rPr>
              <a:t>Data set was limited; a larger dataset would allow there to be more differentiation in accuracy performance for the models’ prediction training.</a:t>
            </a:r>
          </a:p>
          <a:p>
            <a:pPr>
              <a:lnSpc>
                <a:spcPct val="100000"/>
              </a:lnSpc>
              <a:spcBef>
                <a:spcPts val="1400"/>
              </a:spcBef>
            </a:pPr>
            <a:r>
              <a:rPr lang="en-US" sz="2200" dirty="0">
                <a:solidFill>
                  <a:schemeClr val="accent3">
                    <a:lumMod val="25000"/>
                  </a:schemeClr>
                </a:solidFill>
                <a:latin typeface="Abadi" panose="020B0604020104020204" pitchFamily="34" charset="0"/>
              </a:rPr>
              <a:t>There are likely additional factors and characteristics that influenced most flights to utilize the same launch site and two orbit types. </a:t>
            </a:r>
          </a:p>
          <a:p>
            <a:pPr>
              <a:lnSpc>
                <a:spcPct val="100000"/>
              </a:lnSpc>
              <a:spcBef>
                <a:spcPts val="1400"/>
              </a:spcBef>
            </a:pPr>
            <a:r>
              <a:rPr lang="en-US" sz="2200" dirty="0">
                <a:solidFill>
                  <a:schemeClr val="accent3">
                    <a:lumMod val="25000"/>
                  </a:schemeClr>
                </a:solidFill>
                <a:latin typeface="Abadi" panose="020B0604020104020204" pitchFamily="34" charset="0"/>
              </a:rPr>
              <a:t>A qualitative exploration of this could be warranted to expose any bias that could affect the data being accepted for appropriate training of the models.</a:t>
            </a:r>
          </a:p>
        </p:txBody>
      </p:sp>
      <p:sp>
        <p:nvSpPr>
          <p:cNvPr id="9" name="Title 1">
            <a:extLst>
              <a:ext uri="{FF2B5EF4-FFF2-40B4-BE49-F238E27FC236}">
                <a16:creationId xmlns:a16="http://schemas.microsoft.com/office/drawing/2014/main" id="{FB98079A-48C6-4E10-8AB1-B940BD1E42DF}"/>
              </a:ext>
            </a:extLst>
          </p:cNvPr>
          <p:cNvSpPr txBox="1">
            <a:spLocks noGrp="1"/>
          </p:cNvSpPr>
          <p:nvPr>
            <p:ph type="title" idx="4294967295"/>
          </p:nvPr>
        </p:nvSpPr>
        <p:spPr>
          <a:xfrm>
            <a:off x="770011" y="538650"/>
            <a:ext cx="10515600" cy="549049"/>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Conclusions</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a typeface="IBM Plex Mono SemiBold" panose="020B0709050203000203" pitchFamily="49" charset="0"/>
              <a:cs typeface="IBM Plex Mono SemiBold" panose="020B0709050203000203" pitchFamily="49" charset="0"/>
            </a:endParaRPr>
          </a:p>
        </p:txBody>
      </p:sp>
      <p:sp>
        <p:nvSpPr>
          <p:cNvPr id="4" name="Slide Number Placeholder 3">
            <a:extLst>
              <a:ext uri="{FF2B5EF4-FFF2-40B4-BE49-F238E27FC236}">
                <a16:creationId xmlns:a16="http://schemas.microsoft.com/office/drawing/2014/main" id="{8DA56319-AADE-D741-AA33-1311B7CA8C0C}"/>
              </a:ext>
              <a:ext uri="{C183D7F6-B498-43B3-948B-1728B52AA6E4}">
                <adec:decorative xmlns:adec="http://schemas.microsoft.com/office/drawing/2017/decorative" val="1"/>
              </a:ext>
            </a:extLst>
          </p:cNvPr>
          <p:cNvSpPr>
            <a:spLocks noGrp="1"/>
          </p:cNvSpPr>
          <p:nvPr>
            <p:ph type="sldNum" sz="quarter" idx="12"/>
          </p:nvPr>
        </p:nvSpPr>
        <p:spPr/>
        <p:txBody>
          <a:bodyPr/>
          <a:lstStyle/>
          <a:p>
            <a:fld id="{5075537C-CA84-1446-933C-8E9D027F9201}" type="slidenum">
              <a:rPr lang="en-US" smtClean="0"/>
              <a:t>45</a:t>
            </a:fld>
            <a:endParaRPr lang="en-US"/>
          </a:p>
        </p:txBody>
      </p:sp>
    </p:spTree>
    <p:extLst>
      <p:ext uri="{BB962C8B-B14F-4D97-AF65-F5344CB8AC3E}">
        <p14:creationId xmlns:p14="http://schemas.microsoft.com/office/powerpoint/2010/main" val="1630123617"/>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60F8A56C-5EE1-4DBF-842D-C2A130AA680E}"/>
              </a:ext>
            </a:extLst>
          </p:cNvPr>
          <p:cNvSpPr txBox="1">
            <a:spLocks noGrp="1"/>
          </p:cNvSpPr>
          <p:nvPr>
            <p:ph type="title" idx="4294967295"/>
          </p:nvPr>
        </p:nvSpPr>
        <p:spPr>
          <a:xfrm>
            <a:off x="6803409" y="195141"/>
            <a:ext cx="4156512" cy="1708244"/>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Appendix</a:t>
            </a:r>
          </a:p>
        </p:txBody>
      </p:sp>
      <p:pic>
        <p:nvPicPr>
          <p:cNvPr id="13" name="Picture 12">
            <a:extLst>
              <a:ext uri="{FF2B5EF4-FFF2-40B4-BE49-F238E27FC236}">
                <a16:creationId xmlns:a16="http://schemas.microsoft.com/office/drawing/2014/main" id="{52C0BCB8-7E15-35A1-C9FD-8D3CCC0D886E}"/>
              </a:ext>
              <a:ext uri="{C183D7F6-B498-43B3-948B-1728B52AA6E4}">
                <adec:decorative xmlns:adec="http://schemas.microsoft.com/office/drawing/2017/decorative" val="1"/>
              </a:ext>
            </a:extLst>
          </p:cNvPr>
          <p:cNvPicPr>
            <a:picLocks noChangeAspect="1"/>
          </p:cNvPicPr>
          <p:nvPr/>
        </p:nvPicPr>
        <p:blipFill rotWithShape="1">
          <a:blip r:embed="rId3"/>
          <a:srcRect l="447" r="40219" b="-2"/>
          <a:stretch/>
        </p:blipFill>
        <p:spPr>
          <a:xfrm>
            <a:off x="-1" y="-2"/>
            <a:ext cx="6096001" cy="6858002"/>
          </a:xfrm>
          <a:prstGeom prst="rect">
            <a:avLst/>
          </a:prstGeom>
        </p:spPr>
      </p:pic>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6803409" y="1911784"/>
            <a:ext cx="4156512" cy="3769835"/>
          </a:xfrm>
          <a:prstGeom prst="rect">
            <a:avLst/>
          </a:prstGeom>
        </p:spPr>
        <p:txBody>
          <a:bodyPr vert="horz" lIns="91440" tIns="45720" rIns="91440" bIns="45720" rtlCol="0" anchor="ctr">
            <a:normAutofit fontScale="85000" lnSpcReduction="20000"/>
          </a:bodyPr>
          <a:lstStyle/>
          <a:p>
            <a:pPr>
              <a:spcBef>
                <a:spcPts val="1400"/>
              </a:spcBef>
            </a:pPr>
            <a:r>
              <a:rPr lang="en-US" sz="1900" dirty="0"/>
              <a:t>For reference, I made effort to utilize a local environment for the coding files utilized in this Capstone project. Using VS Code as the IDE, I set up the latest Python interpreter version (3.10) and installed the latest package versions and their dependencies</a:t>
            </a:r>
          </a:p>
          <a:p>
            <a:pPr>
              <a:spcBef>
                <a:spcPts val="1400"/>
              </a:spcBef>
            </a:pPr>
            <a:r>
              <a:rPr lang="en-US" sz="1900" dirty="0"/>
              <a:t>This disrupted some import code lines for a few of the labs, requiring some research to rebuild the code and confirm that the labs’ directional integrity were not disrupted by my output after committing to such changes </a:t>
            </a:r>
          </a:p>
          <a:p>
            <a:pPr>
              <a:spcBef>
                <a:spcPts val="1400"/>
              </a:spcBef>
            </a:pPr>
            <a:r>
              <a:rPr lang="en-US" sz="1900" dirty="0"/>
              <a:t>Special thanks to the authors, supporting professionals and peers that have provided feedback and improvements to this course</a:t>
            </a:r>
          </a:p>
          <a:p>
            <a:pPr>
              <a:spcBef>
                <a:spcPts val="1400"/>
              </a:spcBef>
            </a:pPr>
            <a:endParaRPr lang="en-US" sz="1900" dirty="0"/>
          </a:p>
          <a:p>
            <a:pPr>
              <a:spcBef>
                <a:spcPts val="1400"/>
              </a:spcBef>
            </a:pPr>
            <a:r>
              <a:rPr lang="en-US" sz="1900" dirty="0"/>
              <a:t>Thank you!</a:t>
            </a:r>
          </a:p>
        </p:txBody>
      </p:sp>
      <p:sp>
        <p:nvSpPr>
          <p:cNvPr id="6" name="Slide Number Placeholder 5">
            <a:extLst>
              <a:ext uri="{FF2B5EF4-FFF2-40B4-BE49-F238E27FC236}">
                <a16:creationId xmlns:a16="http://schemas.microsoft.com/office/drawing/2014/main" id="{E7525D5A-386D-C541-9D42-BBDEA82289E4}"/>
              </a:ext>
              <a:ext uri="{C183D7F6-B498-43B3-948B-1728B52AA6E4}">
                <adec:decorative xmlns:adec="http://schemas.microsoft.com/office/drawing/2017/decorative" val="1"/>
              </a:ext>
            </a:extLst>
          </p:cNvPr>
          <p:cNvSpPr>
            <a:spLocks noGrp="1"/>
          </p:cNvSpPr>
          <p:nvPr>
            <p:ph type="sldNum" sz="quarter" idx="12"/>
          </p:nvPr>
        </p:nvSpPr>
        <p:spPr>
          <a:xfrm>
            <a:off x="10657268" y="6356350"/>
            <a:ext cx="1275652"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solidFill>
                <a:latin typeface="Calibri" panose="020F0502020204030204"/>
              </a:rPr>
              <a:pPr>
                <a:spcAft>
                  <a:spcPts val="600"/>
                </a:spcAft>
                <a:defRPr/>
              </a:pPr>
              <a:t>46</a:t>
            </a:fld>
            <a:endParaRPr lang="en-US" sz="1200">
              <a:solidFill>
                <a:schemeClr val="tx1"/>
              </a:solidFill>
              <a:latin typeface="Calibri" panose="020F0502020204030204"/>
            </a:endParaRPr>
          </a:p>
        </p:txBody>
      </p:sp>
    </p:spTree>
    <p:extLst>
      <p:ext uri="{BB962C8B-B14F-4D97-AF65-F5344CB8AC3E}">
        <p14:creationId xmlns:p14="http://schemas.microsoft.com/office/powerpoint/2010/main" val="3410008520"/>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3C62649-0825-4926-8E2A-2EBCCFE00ECC}"/>
              </a:ext>
            </a:extLst>
          </p:cNvPr>
          <p:cNvSpPr txBox="1">
            <a:spLocks noGrp="1"/>
          </p:cNvSpPr>
          <p:nvPr>
            <p:ph type="title" idx="4294967295"/>
          </p:nvPr>
        </p:nvSpPr>
        <p:spPr>
          <a:xfrm>
            <a:off x="770011" y="538650"/>
            <a:ext cx="10515600" cy="549049"/>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Methodology</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a typeface="IBM Plex Mono SemiBold" panose="020B0709050203000203" pitchFamily="49" charset="0"/>
              <a:cs typeface="IBM Plex Mono SemiBold" panose="020B0709050203000203" pitchFamily="49" charset="0"/>
            </a:endParaRPr>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4" name="Slide Number Placeholder 3">
            <a:extLst>
              <a:ext uri="{FF2B5EF4-FFF2-40B4-BE49-F238E27FC236}">
                <a16:creationId xmlns:a16="http://schemas.microsoft.com/office/drawing/2014/main" id="{B892CF01-5F8F-9D43-96B9-A581954BA94A}"/>
              </a:ext>
              <a:ext uri="{C183D7F6-B498-43B3-948B-1728B52AA6E4}">
                <adec:decorative xmlns:adec="http://schemas.microsoft.com/office/drawing/2017/decorative" val="1"/>
              </a:ext>
            </a:extLst>
          </p:cNvPr>
          <p:cNvSpPr>
            <a:spLocks noGrp="1"/>
          </p:cNvSpPr>
          <p:nvPr>
            <p:ph type="sldNum" sz="quarter" idx="12"/>
          </p:nvPr>
        </p:nvSpPr>
        <p:spPr/>
        <p:txBody>
          <a:bodyPr/>
          <a:lstStyle/>
          <a:p>
            <a:fld id="{5075537C-CA84-1446-933C-8E9D027F9201}" type="slidenum">
              <a:rPr lang="en-US" smtClean="0"/>
              <a:t>6</a:t>
            </a:fld>
            <a:endParaRPr lang="en-US" dirty="0"/>
          </a:p>
        </p:txBody>
      </p:sp>
    </p:spTree>
    <p:extLst>
      <p:ext uri="{BB962C8B-B14F-4D97-AF65-F5344CB8AC3E}">
        <p14:creationId xmlns:p14="http://schemas.microsoft.com/office/powerpoint/2010/main" val="1553432724"/>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7AC1D2-8B41-4A7A-88CF-41E6B7D8C98D}"/>
              </a:ext>
            </a:extLst>
          </p:cNvPr>
          <p:cNvSpPr txBox="1">
            <a:spLocks noGrp="1"/>
          </p:cNvSpPr>
          <p:nvPr>
            <p:ph type="title" idx="4294967295"/>
          </p:nvPr>
        </p:nvSpPr>
        <p:spPr>
          <a:xfrm>
            <a:off x="770011" y="538650"/>
            <a:ext cx="10515600" cy="549049"/>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Data Collection – SpaceX API</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a typeface="IBM Plex Mono SemiBold" panose="020B0709050203000203" pitchFamily="49" charset="0"/>
              <a:cs typeface="IBM Plex Mono SemiBold" panose="020B0709050203000203" pitchFamily="49" charset="0"/>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6"/>
            <a:ext cx="10515600" cy="5219339"/>
          </a:xfrm>
          <a:prstGeom prst="rect">
            <a:avLst/>
          </a:prstGeom>
        </p:spPr>
        <p:txBody>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Utilize a public API to retrieve the required data and clean as necessary</a:t>
            </a:r>
          </a:p>
          <a:p>
            <a:pPr>
              <a:lnSpc>
                <a:spcPct val="100000"/>
              </a:lnSpc>
              <a:spcBef>
                <a:spcPts val="1400"/>
              </a:spcBef>
            </a:pPr>
            <a:r>
              <a:rPr lang="en-US" sz="2000" b="1" dirty="0">
                <a:solidFill>
                  <a:schemeClr val="accent3">
                    <a:lumMod val="25000"/>
                  </a:schemeClr>
                </a:solidFill>
                <a:latin typeface="Abadi" panose="020B0604020104020204" pitchFamily="34" charset="0"/>
              </a:rPr>
              <a:t>Request Historical Data</a:t>
            </a:r>
            <a:r>
              <a:rPr lang="en-US" sz="2000" dirty="0">
                <a:solidFill>
                  <a:schemeClr val="accent3">
                    <a:lumMod val="25000"/>
                  </a:schemeClr>
                </a:solidFill>
                <a:latin typeface="Abadi" panose="020B0604020104020204" pitchFamily="34" charset="0"/>
              </a:rPr>
              <a:t>: </a:t>
            </a:r>
            <a:br>
              <a:rPr lang="en-US" sz="2000" dirty="0">
                <a:solidFill>
                  <a:schemeClr val="accent3">
                    <a:lumMod val="25000"/>
                  </a:schemeClr>
                </a:solidFill>
                <a:latin typeface="Abadi" panose="020B0604020104020204" pitchFamily="34" charset="0"/>
              </a:rPr>
            </a:br>
            <a:r>
              <a:rPr lang="en-US" sz="2000" dirty="0">
                <a:solidFill>
                  <a:schemeClr val="accent3">
                    <a:lumMod val="25000"/>
                  </a:schemeClr>
                </a:solidFill>
                <a:latin typeface="Abadi" panose="020B0604020104020204" pitchFamily="34" charset="0"/>
              </a:rPr>
              <a:t>Send a GET message request to SpaceX API (rocket launch data)</a:t>
            </a:r>
          </a:p>
          <a:p>
            <a:pPr>
              <a:lnSpc>
                <a:spcPct val="100000"/>
              </a:lnSpc>
              <a:spcBef>
                <a:spcPts val="1400"/>
              </a:spcBef>
            </a:pPr>
            <a:r>
              <a:rPr lang="en-US" sz="2000" b="1" dirty="0">
                <a:solidFill>
                  <a:schemeClr val="accent3">
                    <a:lumMod val="25000"/>
                  </a:schemeClr>
                </a:solidFill>
                <a:latin typeface="Abadi" panose="020B0604020104020204" pitchFamily="34" charset="0"/>
              </a:rPr>
              <a:t>Decode Response</a:t>
            </a:r>
            <a:r>
              <a:rPr lang="en-US" sz="2000" dirty="0">
                <a:solidFill>
                  <a:schemeClr val="accent3">
                    <a:lumMod val="25000"/>
                  </a:schemeClr>
                </a:solidFill>
                <a:latin typeface="Abadi" panose="020B0604020104020204" pitchFamily="34" charset="0"/>
              </a:rPr>
              <a:t>: Decode using command ,</a:t>
            </a:r>
            <a:r>
              <a:rPr lang="en-US" sz="2000" dirty="0" err="1">
                <a:solidFill>
                  <a:schemeClr val="accent3">
                    <a:lumMod val="25000"/>
                  </a:schemeClr>
                </a:solidFill>
                <a:latin typeface="Abadi" panose="020B0604020104020204" pitchFamily="34" charset="0"/>
              </a:rPr>
              <a:t>json</a:t>
            </a:r>
            <a:r>
              <a:rPr lang="en-US" sz="2000" dirty="0">
                <a:solidFill>
                  <a:schemeClr val="accent3">
                    <a:lumMod val="25000"/>
                  </a:schemeClr>
                </a:solidFill>
                <a:latin typeface="Abadi" panose="020B0604020104020204" pitchFamily="34" charset="0"/>
              </a:rPr>
              <a:t>() and convert this into a Pandas </a:t>
            </a:r>
            <a:r>
              <a:rPr lang="en-US" sz="2000" dirty="0" err="1">
                <a:solidFill>
                  <a:schemeClr val="accent3">
                    <a:lumMod val="25000"/>
                  </a:schemeClr>
                </a:solidFill>
                <a:latin typeface="Abadi" panose="020B0604020104020204" pitchFamily="34" charset="0"/>
              </a:rPr>
              <a:t>dataframe</a:t>
            </a:r>
            <a:r>
              <a:rPr lang="en-US" sz="2000" dirty="0">
                <a:solidFill>
                  <a:schemeClr val="accent3">
                    <a:lumMod val="25000"/>
                  </a:schemeClr>
                </a:solidFill>
                <a:latin typeface="Abadi" panose="020B0604020104020204" pitchFamily="34" charset="0"/>
              </a:rPr>
              <a:t> via .</a:t>
            </a:r>
            <a:r>
              <a:rPr lang="en-US" sz="2000" dirty="0" err="1">
                <a:solidFill>
                  <a:schemeClr val="accent3">
                    <a:lumMod val="25000"/>
                  </a:schemeClr>
                </a:solidFill>
                <a:latin typeface="Abadi" panose="020B0604020104020204" pitchFamily="34" charset="0"/>
              </a:rPr>
              <a:t>json_normalize</a:t>
            </a:r>
            <a:r>
              <a:rPr lang="en-US" sz="2000" dirty="0">
                <a:solidFill>
                  <a:schemeClr val="accent3">
                    <a:lumMod val="25000"/>
                  </a:schemeClr>
                </a:solidFill>
                <a:latin typeface="Abadi" panose="020B0604020104020204" pitchFamily="34" charset="0"/>
              </a:rPr>
              <a:t>()</a:t>
            </a:r>
          </a:p>
          <a:p>
            <a:pPr>
              <a:lnSpc>
                <a:spcPct val="100000"/>
              </a:lnSpc>
              <a:spcBef>
                <a:spcPts val="1400"/>
              </a:spcBef>
            </a:pPr>
            <a:r>
              <a:rPr lang="en-US" sz="2000" b="1" dirty="0">
                <a:solidFill>
                  <a:schemeClr val="accent3">
                    <a:lumMod val="25000"/>
                  </a:schemeClr>
                </a:solidFill>
                <a:latin typeface="Abadi" panose="020B0604020104020204" pitchFamily="34" charset="0"/>
              </a:rPr>
              <a:t>Manipulate data structure</a:t>
            </a:r>
            <a:r>
              <a:rPr lang="en-US" sz="2000" dirty="0">
                <a:solidFill>
                  <a:schemeClr val="accent3">
                    <a:lumMod val="25000"/>
                  </a:schemeClr>
                </a:solidFill>
                <a:latin typeface="Abadi" panose="020B0604020104020204" pitchFamily="34" charset="0"/>
              </a:rPr>
              <a:t>: Create dictionaries and </a:t>
            </a:r>
            <a:r>
              <a:rPr lang="en-US" sz="2000" dirty="0" err="1">
                <a:solidFill>
                  <a:schemeClr val="accent3">
                    <a:lumMod val="25000"/>
                  </a:schemeClr>
                </a:solidFill>
                <a:latin typeface="Abadi" panose="020B0604020104020204" pitchFamily="34" charset="0"/>
              </a:rPr>
              <a:t>dataframes</a:t>
            </a:r>
            <a:r>
              <a:rPr lang="en-US" sz="2000" dirty="0">
                <a:solidFill>
                  <a:schemeClr val="accent3">
                    <a:lumMod val="25000"/>
                  </a:schemeClr>
                </a:solidFill>
                <a:latin typeface="Abadi" panose="020B0604020104020204" pitchFamily="34" charset="0"/>
              </a:rPr>
              <a:t> to then filter only on Falcon 9 launches</a:t>
            </a:r>
          </a:p>
          <a:p>
            <a:pPr>
              <a:lnSpc>
                <a:spcPct val="100000"/>
              </a:lnSpc>
              <a:spcBef>
                <a:spcPts val="1400"/>
              </a:spcBef>
            </a:pPr>
            <a:r>
              <a:rPr lang="en-US" sz="2000" b="1" dirty="0">
                <a:solidFill>
                  <a:schemeClr val="accent3">
                    <a:lumMod val="25000"/>
                  </a:schemeClr>
                </a:solidFill>
                <a:latin typeface="Abadi" panose="020B0604020104020204" pitchFamily="34" charset="0"/>
              </a:rPr>
              <a:t>Request Additional Data:</a:t>
            </a:r>
            <a:br>
              <a:rPr lang="en-US" sz="2000" dirty="0">
                <a:solidFill>
                  <a:schemeClr val="accent3">
                    <a:lumMod val="25000"/>
                  </a:schemeClr>
                </a:solidFill>
                <a:latin typeface="Abadi" panose="020B0604020104020204" pitchFamily="34" charset="0"/>
              </a:rPr>
            </a:br>
            <a:r>
              <a:rPr lang="en-US" sz="2000" dirty="0">
                <a:solidFill>
                  <a:schemeClr val="accent3">
                    <a:lumMod val="25000"/>
                  </a:schemeClr>
                </a:solidFill>
                <a:latin typeface="Abadi" panose="020B0604020104020204" pitchFamily="34" charset="0"/>
              </a:rPr>
              <a:t>Utilize additional API calls to retrieve launch outcomes, boosters, launch sites, and payload data for the filtered launches</a:t>
            </a:r>
          </a:p>
          <a:p>
            <a:pPr>
              <a:lnSpc>
                <a:spcPct val="100000"/>
              </a:lnSpc>
              <a:spcBef>
                <a:spcPts val="1400"/>
              </a:spcBef>
            </a:pPr>
            <a:r>
              <a:rPr lang="en-US" sz="2000" b="1" dirty="0">
                <a:solidFill>
                  <a:schemeClr val="accent3">
                    <a:lumMod val="25000"/>
                  </a:schemeClr>
                </a:solidFill>
                <a:latin typeface="Abadi" panose="020B0604020104020204" pitchFamily="34" charset="0"/>
              </a:rPr>
              <a:t>Clean Data</a:t>
            </a:r>
            <a:r>
              <a:rPr lang="en-US" sz="2000" dirty="0">
                <a:solidFill>
                  <a:schemeClr val="accent3">
                    <a:lumMod val="25000"/>
                  </a:schemeClr>
                </a:solidFill>
                <a:latin typeface="Abadi" panose="020B0604020104020204" pitchFamily="34" charset="0"/>
              </a:rPr>
              <a:t>: Replace missing values (Naan’s / NULLs) found in Payload Mass with the calculated average via .mean()</a:t>
            </a:r>
          </a:p>
          <a:p>
            <a:pPr>
              <a:lnSpc>
                <a:spcPct val="100000"/>
              </a:lnSpc>
              <a:spcBef>
                <a:spcPts val="1400"/>
              </a:spcBef>
            </a:pPr>
            <a:r>
              <a:rPr lang="en-US" sz="2000" b="1" dirty="0">
                <a:solidFill>
                  <a:schemeClr val="accent3">
                    <a:lumMod val="25000"/>
                  </a:schemeClr>
                </a:solidFill>
                <a:latin typeface="Abadi" panose="020B0604020104020204" pitchFamily="34" charset="0"/>
              </a:rPr>
              <a:t>Export Data </a:t>
            </a:r>
            <a:r>
              <a:rPr lang="en-US" sz="2000" dirty="0">
                <a:solidFill>
                  <a:schemeClr val="accent3">
                    <a:lumMod val="25000"/>
                  </a:schemeClr>
                </a:solidFill>
                <a:latin typeface="Abadi" panose="020B0604020104020204" pitchFamily="34" charset="0"/>
              </a:rPr>
              <a:t>to CSV file use in next step in methodology of this project</a:t>
            </a:r>
            <a:endParaRPr lang="en-US" sz="2000" dirty="0"/>
          </a:p>
        </p:txBody>
      </p:sp>
      <p:sp>
        <p:nvSpPr>
          <p:cNvPr id="6" name="Slide Number Placeholder 5">
            <a:extLst>
              <a:ext uri="{FF2B5EF4-FFF2-40B4-BE49-F238E27FC236}">
                <a16:creationId xmlns:a16="http://schemas.microsoft.com/office/drawing/2014/main" id="{772D0411-8FF8-C540-84AE-DBA0703D368C}"/>
              </a:ext>
              <a:ext uri="{C183D7F6-B498-43B3-948B-1728B52AA6E4}">
                <adec:decorative xmlns:adec="http://schemas.microsoft.com/office/drawing/2017/decorative" val="1"/>
              </a:ext>
            </a:extLst>
          </p:cNvPr>
          <p:cNvSpPr>
            <a:spLocks noGrp="1"/>
          </p:cNvSpPr>
          <p:nvPr>
            <p:ph type="sldNum" sz="quarter" idx="12"/>
          </p:nvPr>
        </p:nvSpPr>
        <p:spPr/>
        <p:txBody>
          <a:bodyPr/>
          <a:lstStyle/>
          <a:p>
            <a:fld id="{5075537C-CA84-1446-933C-8E9D027F9201}" type="slidenum">
              <a:rPr lang="en-US" smtClean="0"/>
              <a:t>7</a:t>
            </a:fld>
            <a:endParaRPr lang="en-US"/>
          </a:p>
        </p:txBody>
      </p:sp>
    </p:spTree>
    <p:extLst>
      <p:ext uri="{BB962C8B-B14F-4D97-AF65-F5344CB8AC3E}">
        <p14:creationId xmlns:p14="http://schemas.microsoft.com/office/powerpoint/2010/main" val="3288665831"/>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066AA34-20EE-4A59-B343-346A8DB5667C}"/>
              </a:ext>
            </a:extLst>
          </p:cNvPr>
          <p:cNvSpPr txBox="1">
            <a:spLocks noGrp="1"/>
          </p:cNvSpPr>
          <p:nvPr>
            <p:ph type="title" idx="4294967295"/>
          </p:nvPr>
        </p:nvSpPr>
        <p:spPr>
          <a:xfrm>
            <a:off x="770011" y="538650"/>
            <a:ext cx="10515600" cy="549049"/>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Data Collection – SpaceX API continued</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Supporting GitHub hosted notebook:</a:t>
            </a:r>
            <a:br>
              <a:rPr lang="en-US" sz="2200" dirty="0">
                <a:solidFill>
                  <a:schemeClr val="accent3">
                    <a:lumMod val="25000"/>
                  </a:schemeClr>
                </a:solidFill>
                <a:latin typeface="Abadi" panose="020B0604020104020204" pitchFamily="34" charset="0"/>
              </a:rPr>
            </a:br>
            <a:r>
              <a:rPr lang="en-US" sz="1600" dirty="0" err="1">
                <a:hlinkClick r:id="rId3"/>
              </a:rPr>
              <a:t>Coursera_Capstone</a:t>
            </a:r>
            <a:r>
              <a:rPr lang="en-US" sz="1600" dirty="0">
                <a:hlinkClick r:id="rId3"/>
              </a:rPr>
              <a:t>/01_SpaceX_Data_Collection_API-SK.ipynb at main · </a:t>
            </a:r>
            <a:r>
              <a:rPr lang="en-US" sz="1600" dirty="0" err="1">
                <a:hlinkClick r:id="rId3"/>
              </a:rPr>
              <a:t>skennedybda</a:t>
            </a:r>
            <a:r>
              <a:rPr lang="en-US" sz="1600" dirty="0">
                <a:hlinkClick r:id="rId3"/>
              </a:rPr>
              <a:t>/</a:t>
            </a:r>
            <a:r>
              <a:rPr lang="en-US" sz="1600" dirty="0" err="1">
                <a:hlinkClick r:id="rId3"/>
              </a:rPr>
              <a:t>Coursera_Capstone</a:t>
            </a:r>
            <a:r>
              <a:rPr lang="en-US" sz="1600" dirty="0">
                <a:hlinkClick r:id="rId3"/>
              </a:rPr>
              <a:t> (github.com)</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pic>
        <p:nvPicPr>
          <p:cNvPr id="7" name="Picture 6" descr="Image shows the source Space X website URL data is retrieved from. This is done through a Get request.">
            <a:extLst>
              <a:ext uri="{FF2B5EF4-FFF2-40B4-BE49-F238E27FC236}">
                <a16:creationId xmlns:a16="http://schemas.microsoft.com/office/drawing/2014/main" id="{DA36FFBA-2A0D-A553-7046-EE675B39F9BC}"/>
              </a:ext>
            </a:extLst>
          </p:cNvPr>
          <p:cNvPicPr>
            <a:picLocks noChangeAspect="1"/>
          </p:cNvPicPr>
          <p:nvPr/>
        </p:nvPicPr>
        <p:blipFill>
          <a:blip r:embed="rId4"/>
          <a:stretch>
            <a:fillRect/>
          </a:stretch>
        </p:blipFill>
        <p:spPr>
          <a:xfrm>
            <a:off x="1145934" y="3732415"/>
            <a:ext cx="4443786" cy="1158586"/>
          </a:xfrm>
          <a:prstGeom prst="rect">
            <a:avLst/>
          </a:prstGeom>
        </p:spPr>
      </p:pic>
      <p:pic>
        <p:nvPicPr>
          <p:cNvPr id="9" name="Picture 8" descr="This image shows three functions that are utilized to retrieve additional launch data after the source data has been filtered only on Falcon 9 launches. &#10;&#10;Data to be retrieved includes launch outcomes, payload mass, launch sites, and booster versions per launch.">
            <a:extLst>
              <a:ext uri="{FF2B5EF4-FFF2-40B4-BE49-F238E27FC236}">
                <a16:creationId xmlns:a16="http://schemas.microsoft.com/office/drawing/2014/main" id="{5D691A63-665A-CEEF-C49A-636A0A95D287}"/>
              </a:ext>
            </a:extLst>
          </p:cNvPr>
          <p:cNvPicPr>
            <a:picLocks noChangeAspect="1"/>
          </p:cNvPicPr>
          <p:nvPr/>
        </p:nvPicPr>
        <p:blipFill>
          <a:blip r:embed="rId5"/>
          <a:stretch>
            <a:fillRect/>
          </a:stretch>
        </p:blipFill>
        <p:spPr>
          <a:xfrm>
            <a:off x="5975027" y="1872118"/>
            <a:ext cx="5138798" cy="4380416"/>
          </a:xfrm>
          <a:prstGeom prst="rect">
            <a:avLst/>
          </a:prstGeom>
        </p:spPr>
      </p:pic>
      <p:sp>
        <p:nvSpPr>
          <p:cNvPr id="6" name="Slide Number Placeholder 5">
            <a:extLst>
              <a:ext uri="{FF2B5EF4-FFF2-40B4-BE49-F238E27FC236}">
                <a16:creationId xmlns:a16="http://schemas.microsoft.com/office/drawing/2014/main" id="{772D0411-8FF8-C540-84AE-DBA0703D368C}"/>
              </a:ext>
              <a:ext uri="{C183D7F6-B498-43B3-948B-1728B52AA6E4}">
                <adec:decorative xmlns:adec="http://schemas.microsoft.com/office/drawing/2017/decorative" val="1"/>
              </a:ext>
            </a:extLst>
          </p:cNvPr>
          <p:cNvSpPr>
            <a:spLocks noGrp="1"/>
          </p:cNvSpPr>
          <p:nvPr>
            <p:ph type="sldNum" sz="quarter" idx="12"/>
          </p:nvPr>
        </p:nvSpPr>
        <p:spPr/>
        <p:txBody>
          <a:bodyPr/>
          <a:lstStyle/>
          <a:p>
            <a:fld id="{5075537C-CA84-1446-933C-8E9D027F9201}" type="slidenum">
              <a:rPr lang="en-US" smtClean="0"/>
              <a:t>8</a:t>
            </a:fld>
            <a:endParaRPr lang="en-US"/>
          </a:p>
        </p:txBody>
      </p:sp>
    </p:spTree>
    <p:extLst>
      <p:ext uri="{BB962C8B-B14F-4D97-AF65-F5344CB8AC3E}">
        <p14:creationId xmlns:p14="http://schemas.microsoft.com/office/powerpoint/2010/main" val="280316088"/>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4F5ABFD-B4D4-43FF-959F-AFAF45B45269}"/>
              </a:ext>
            </a:extLst>
          </p:cNvPr>
          <p:cNvSpPr txBox="1">
            <a:spLocks noGrp="1"/>
          </p:cNvSpPr>
          <p:nvPr>
            <p:ph type="title" idx="4294967295"/>
          </p:nvPr>
        </p:nvSpPr>
        <p:spPr>
          <a:xfrm>
            <a:off x="770011" y="538650"/>
            <a:ext cx="10515600" cy="549049"/>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Data Collection - Scraping</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a typeface="IBM Plex Mono SemiBold" panose="020B0709050203000203" pitchFamily="49" charset="0"/>
              <a:cs typeface="IBM Plex Mono SemiBold" panose="020B0709050203000203" pitchFamily="49" charset="0"/>
            </a:endParaRPr>
          </a:p>
        </p:txBody>
      </p:sp>
      <p:sp>
        <p:nvSpPr>
          <p:cNvPr id="4" name="Title 1">
            <a:extLst>
              <a:ext uri="{FF2B5EF4-FFF2-40B4-BE49-F238E27FC236}">
                <a16:creationId xmlns:a16="http://schemas.microsoft.com/office/drawing/2014/main" id="{6B84506E-0B2F-4BA8-892E-8CE3753AF954}"/>
              </a:ext>
              <a:ext uri="{C183D7F6-B498-43B3-948B-1728B52AA6E4}">
                <adec:decorative xmlns:adec="http://schemas.microsoft.com/office/drawing/2017/decorative" val="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1437874"/>
            <a:ext cx="10255106" cy="4729076"/>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Request Data from target Wikipedia webpage</a:t>
            </a:r>
          </a:p>
          <a:p>
            <a:pPr>
              <a:lnSpc>
                <a:spcPct val="100000"/>
              </a:lnSpc>
              <a:spcBef>
                <a:spcPts val="1400"/>
              </a:spcBef>
            </a:pPr>
            <a:r>
              <a:rPr lang="en-US" sz="2200" dirty="0">
                <a:solidFill>
                  <a:schemeClr val="accent3">
                    <a:lumMod val="25000"/>
                  </a:schemeClr>
                </a:solidFill>
                <a:latin typeface="Abadi"/>
              </a:rPr>
              <a:t>Create a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object from the response</a:t>
            </a:r>
          </a:p>
          <a:p>
            <a:pPr>
              <a:lnSpc>
                <a:spcPct val="100000"/>
              </a:lnSpc>
              <a:spcBef>
                <a:spcPts val="1400"/>
              </a:spcBef>
            </a:pPr>
            <a:r>
              <a:rPr lang="en-US" sz="2200" dirty="0">
                <a:solidFill>
                  <a:schemeClr val="accent3">
                    <a:lumMod val="25000"/>
                  </a:schemeClr>
                </a:solidFill>
                <a:latin typeface="Abadi"/>
              </a:rPr>
              <a:t>Create column names into a list by extracting the response’s HTML Table headers</a:t>
            </a:r>
          </a:p>
          <a:p>
            <a:pPr>
              <a:lnSpc>
                <a:spcPct val="100000"/>
              </a:lnSpc>
              <a:spcBef>
                <a:spcPts val="1400"/>
              </a:spcBef>
            </a:pPr>
            <a:r>
              <a:rPr lang="en-US" sz="2200" dirty="0">
                <a:solidFill>
                  <a:schemeClr val="accent3">
                    <a:lumMod val="25000"/>
                  </a:schemeClr>
                </a:solidFill>
                <a:latin typeface="Abadi"/>
              </a:rPr>
              <a:t>Collect data from parsing HTML tables in response</a:t>
            </a:r>
          </a:p>
          <a:p>
            <a:pPr>
              <a:lnSpc>
                <a:spcPct val="100000"/>
              </a:lnSpc>
              <a:spcBef>
                <a:spcPts val="1400"/>
              </a:spcBef>
            </a:pPr>
            <a:r>
              <a:rPr lang="en-US" sz="2200" dirty="0">
                <a:solidFill>
                  <a:schemeClr val="accent3">
                    <a:lumMod val="25000"/>
                  </a:schemeClr>
                </a:solidFill>
                <a:latin typeface="Abadi"/>
              </a:rPr>
              <a:t>Create dictionary from parsed data</a:t>
            </a:r>
          </a:p>
          <a:p>
            <a:pPr>
              <a:lnSpc>
                <a:spcPct val="100000"/>
              </a:lnSpc>
              <a:spcBef>
                <a:spcPts val="1400"/>
              </a:spcBef>
            </a:pPr>
            <a:r>
              <a:rPr lang="en-US" sz="2200" dirty="0">
                <a:solidFill>
                  <a:schemeClr val="accent3">
                    <a:lumMod val="25000"/>
                  </a:schemeClr>
                </a:solidFill>
                <a:latin typeface="Abadi"/>
              </a:rPr>
              <a:t>Create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from this dictionary</a:t>
            </a:r>
          </a:p>
          <a:p>
            <a:pPr>
              <a:lnSpc>
                <a:spcPct val="100000"/>
              </a:lnSpc>
              <a:spcBef>
                <a:spcPts val="1400"/>
              </a:spcBef>
            </a:pPr>
            <a:r>
              <a:rPr lang="en-US" sz="2200" dirty="0">
                <a:solidFill>
                  <a:schemeClr val="accent3">
                    <a:lumMod val="25000"/>
                  </a:schemeClr>
                </a:solidFill>
                <a:latin typeface="Abadi"/>
              </a:rPr>
              <a:t>Export Data to CSV file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rPr>
              <a:t>Supporting GitHub hosted notebook:</a:t>
            </a:r>
            <a:br>
              <a:rPr lang="en-US" sz="1600" dirty="0">
                <a:solidFill>
                  <a:schemeClr val="accent3">
                    <a:lumMod val="25000"/>
                  </a:schemeClr>
                </a:solidFill>
                <a:latin typeface="Abadi" panose="020B0604020104020204" pitchFamily="34" charset="0"/>
              </a:rPr>
            </a:br>
            <a:r>
              <a:rPr lang="en-US" sz="1600" dirty="0" err="1">
                <a:hlinkClick r:id="rId3"/>
              </a:rPr>
              <a:t>Coursera_Capstone</a:t>
            </a:r>
            <a:r>
              <a:rPr lang="en-US" sz="1600" dirty="0">
                <a:hlinkClick r:id="rId3"/>
              </a:rPr>
              <a:t>/02_SpaceX_Web_Scraping-SK.ipynb at main · </a:t>
            </a:r>
            <a:r>
              <a:rPr lang="en-US" sz="1600" dirty="0" err="1">
                <a:hlinkClick r:id="rId3"/>
              </a:rPr>
              <a:t>skennedybda</a:t>
            </a:r>
            <a:r>
              <a:rPr lang="en-US" sz="1600" dirty="0">
                <a:hlinkClick r:id="rId3"/>
              </a:rPr>
              <a:t>/</a:t>
            </a:r>
            <a:r>
              <a:rPr lang="en-US" sz="1600" dirty="0" err="1">
                <a:hlinkClick r:id="rId3"/>
              </a:rPr>
              <a:t>Coursera_Capstone</a:t>
            </a:r>
            <a:r>
              <a:rPr lang="en-US" sz="1600" dirty="0">
                <a:hlinkClick r:id="rId3"/>
              </a:rPr>
              <a:t> (github.com)</a:t>
            </a:r>
            <a:endParaRPr lang="en-US" sz="1600" dirty="0">
              <a:solidFill>
                <a:schemeClr val="accent3">
                  <a:lumMod val="25000"/>
                </a:schemeClr>
              </a:solidFill>
              <a:latin typeface="Abadi" panose="020B0604020104020204" pitchFamily="34" charset="0"/>
            </a:endParaRPr>
          </a:p>
        </p:txBody>
      </p:sp>
      <p:sp>
        <p:nvSpPr>
          <p:cNvPr id="6" name="Slide Number Placeholder 5">
            <a:extLst>
              <a:ext uri="{FF2B5EF4-FFF2-40B4-BE49-F238E27FC236}">
                <a16:creationId xmlns:a16="http://schemas.microsoft.com/office/drawing/2014/main" id="{772D0411-8FF8-C540-84AE-DBA0703D368C}"/>
              </a:ext>
              <a:ext uri="{C183D7F6-B498-43B3-948B-1728B52AA6E4}">
                <adec:decorative xmlns:adec="http://schemas.microsoft.com/office/drawing/2017/decorative" val="1"/>
              </a:ext>
            </a:extLst>
          </p:cNvPr>
          <p:cNvSpPr>
            <a:spLocks noGrp="1"/>
          </p:cNvSpPr>
          <p:nvPr>
            <p:ph type="sldNum" sz="quarter" idx="12"/>
          </p:nvPr>
        </p:nvSpPr>
        <p:spPr/>
        <p:txBody>
          <a:bodyPr/>
          <a:lstStyle/>
          <a:p>
            <a:fld id="{5075537C-CA84-1446-933C-8E9D027F9201}" type="slidenum">
              <a:rPr lang="en-US" smtClean="0"/>
              <a:t>9</a:t>
            </a:fld>
            <a:endParaRPr lang="en-US"/>
          </a:p>
        </p:txBody>
      </p:sp>
    </p:spTree>
    <p:extLst>
      <p:ext uri="{BB962C8B-B14F-4D97-AF65-F5344CB8AC3E}">
        <p14:creationId xmlns:p14="http://schemas.microsoft.com/office/powerpoint/2010/main" val="1385553969"/>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2989</TotalTime>
  <Words>3389</Words>
  <Application>Microsoft Office PowerPoint</Application>
  <PresentationFormat>Widescreen</PresentationFormat>
  <Paragraphs>297</Paragraphs>
  <Slides>47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Outline</vt:lpstr>
      <vt:lpstr>Executive Summary</vt:lpstr>
      <vt:lpstr>Introduction</vt:lpstr>
      <vt:lpstr>PowerPoint Presentation</vt:lpstr>
      <vt:lpstr>Methodology</vt:lpstr>
      <vt:lpstr>Data Collection – SpaceX API</vt:lpstr>
      <vt:lpstr>Data Collection – SpaceX API continued</vt:lpstr>
      <vt:lpstr>Data Collection - Scraping</vt:lpstr>
      <vt:lpstr>Data Wrangling</vt:lpstr>
      <vt:lpstr>EDA with Data Visualization</vt:lpstr>
      <vt:lpstr>EDA with SQL</vt:lpstr>
      <vt:lpstr>Build an Interactive Map with Folium</vt:lpstr>
      <vt:lpstr>Build a Dashboard with Plotly Dash</vt:lpstr>
      <vt:lpstr>Predictive Analysis (Classification)</vt:lpstr>
      <vt:lpstr>Results</vt:lpstr>
      <vt:lpstr>PowerPoint Presentation</vt:lpstr>
      <vt:lpstr>Flight Number vs. Launch Site</vt:lpstr>
      <vt:lpstr>Payload vs.  Launch Site</vt:lpstr>
      <vt:lpstr>Success Rate vs. Orbit Type</vt:lpstr>
      <vt:lpstr>Flight Number vs. Orbit Type</vt:lpstr>
      <vt:lpstr>Payload vs. Orbit Type</vt:lpstr>
      <vt:lpstr>Launch Success Yearly Trend</vt:lpstr>
      <vt:lpstr>All Launch Site Names</vt:lpstr>
      <vt:lpstr>Launch Site Names Begin with 'CCA'</vt:lpstr>
      <vt:lpstr>Total Payload Mass</vt:lpstr>
      <vt:lpstr>Average Payload Mass by F9 v1.1</vt:lpstr>
      <vt:lpstr>First Successful Ground Landing Date</vt:lpstr>
      <vt:lpstr>Successful Drone Ship Landing with Payload between  4000 and 6000</vt:lpstr>
      <vt:lpstr>Total Number of Successful and Failure Mission Outcomes</vt:lpstr>
      <vt:lpstr>Boosters that Carried Maximum Payload</vt:lpstr>
      <vt:lpstr>2015 Launch Records</vt:lpstr>
      <vt:lpstr>Rank Landing Outcomes Between  2010-06-04 and 2017-03-20</vt:lpstr>
      <vt:lpstr>PowerPoint Presentation</vt:lpstr>
      <vt:lpstr>Launch Sites - Locations</vt:lpstr>
      <vt:lpstr>Launch Outcomes</vt:lpstr>
      <vt:lpstr>Launch Site  Distance to Proximities</vt:lpstr>
      <vt:lpstr>PowerPoint Presentation</vt:lpstr>
      <vt:lpstr>Breakdown of Launch Success per Site</vt:lpstr>
      <vt:lpstr>Success Ratio of Launch Site KSC LC-39A </vt:lpstr>
      <vt:lpstr>Effect of Payloads on Launch Outcomes</vt:lpstr>
      <vt:lpstr>PowerPoint Presentation</vt:lpstr>
      <vt:lpstr>Classification Accuracy</vt:lpstr>
      <vt:lpstr>Confusion Matrix</vt:lpstr>
      <vt:lpstr>Conclusions</vt:lpstr>
      <vt:lpstr>Appendix</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Kennedy, Scott</cp:lastModifiedBy>
  <cp:revision>283</cp:revision>
  <dcterms:created xsi:type="dcterms:W3CDTF">2021-04-29T18:58:34Z</dcterms:created>
  <dcterms:modified xsi:type="dcterms:W3CDTF">2024-01-22T03:07:12Z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